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18" r:id="rId1"/>
  </p:sldMasterIdLst>
  <p:notesMasterIdLst>
    <p:notesMasterId r:id="rId18"/>
  </p:notesMasterIdLst>
  <p:sldIdLst>
    <p:sldId id="256" r:id="rId2"/>
    <p:sldId id="369" r:id="rId3"/>
    <p:sldId id="370" r:id="rId4"/>
    <p:sldId id="375" r:id="rId5"/>
    <p:sldId id="364" r:id="rId6"/>
    <p:sldId id="368" r:id="rId7"/>
    <p:sldId id="371" r:id="rId8"/>
    <p:sldId id="372" r:id="rId9"/>
    <p:sldId id="373" r:id="rId10"/>
    <p:sldId id="374" r:id="rId11"/>
    <p:sldId id="376" r:id="rId12"/>
    <p:sldId id="377" r:id="rId13"/>
    <p:sldId id="378" r:id="rId14"/>
    <p:sldId id="379" r:id="rId15"/>
    <p:sldId id="380" r:id="rId16"/>
    <p:sldId id="274" r:id="rId17"/>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hesh Sugathan" initials="M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111" autoAdjust="0"/>
  </p:normalViewPr>
  <p:slideViewPr>
    <p:cSldViewPr>
      <p:cViewPr varScale="1">
        <p:scale>
          <a:sx n="104" d="100"/>
          <a:sy n="104" d="100"/>
        </p:scale>
        <p:origin x="1140" y="11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620" cy="461961"/>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26981" y="0"/>
            <a:ext cx="3005619" cy="461961"/>
          </a:xfrm>
          <a:prstGeom prst="rect">
            <a:avLst/>
          </a:prstGeom>
        </p:spPr>
        <p:txBody>
          <a:bodyPr vert="horz" lIns="92446" tIns="46223" rIns="92446" bIns="46223" rtlCol="0"/>
          <a:lstStyle>
            <a:lvl1pPr algn="r" fontAlgn="auto">
              <a:spcBef>
                <a:spcPts val="0"/>
              </a:spcBef>
              <a:spcAft>
                <a:spcPts val="0"/>
              </a:spcAft>
              <a:defRPr sz="1200">
                <a:latin typeface="+mn-lt"/>
                <a:cs typeface="+mn-cs"/>
              </a:defRPr>
            </a:lvl1pPr>
          </a:lstStyle>
          <a:p>
            <a:pPr>
              <a:defRPr/>
            </a:pPr>
            <a:fld id="{354A651F-517C-401E-9A77-487FB8195DFE}" type="datetimeFigureOut">
              <a:rPr lang="en-US"/>
              <a:pPr>
                <a:defRPr/>
              </a:pPr>
              <a:t>4/12/2016</a:t>
            </a:fld>
            <a:endParaRPr lang="en-US"/>
          </a:p>
        </p:txBody>
      </p:sp>
      <p:sp>
        <p:nvSpPr>
          <p:cNvPr id="4" name="Slide Image Placeholder 3"/>
          <p:cNvSpPr>
            <a:spLocks noGrp="1" noRot="1" noChangeAspect="1"/>
          </p:cNvSpPr>
          <p:nvPr>
            <p:ph type="sldImg" idx="2"/>
          </p:nvPr>
        </p:nvSpPr>
        <p:spPr>
          <a:xfrm>
            <a:off x="1158875" y="692150"/>
            <a:ext cx="4618038" cy="3462338"/>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94220" y="4386259"/>
            <a:ext cx="5547360" cy="415449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69363"/>
            <a:ext cx="3005620" cy="461961"/>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26981" y="8769363"/>
            <a:ext cx="3005619" cy="461961"/>
          </a:xfrm>
          <a:prstGeom prst="rect">
            <a:avLst/>
          </a:prstGeom>
        </p:spPr>
        <p:txBody>
          <a:bodyPr vert="horz" lIns="92446" tIns="46223" rIns="92446" bIns="46223" rtlCol="0" anchor="b"/>
          <a:lstStyle>
            <a:lvl1pPr algn="r" fontAlgn="auto">
              <a:spcBef>
                <a:spcPts val="0"/>
              </a:spcBef>
              <a:spcAft>
                <a:spcPts val="0"/>
              </a:spcAft>
              <a:defRPr sz="1200">
                <a:latin typeface="+mn-lt"/>
                <a:cs typeface="+mn-cs"/>
              </a:defRPr>
            </a:lvl1pPr>
          </a:lstStyle>
          <a:p>
            <a:pPr>
              <a:defRPr/>
            </a:pPr>
            <a:fld id="{2DD4065B-9682-42F8-BC6C-13201E63A16A}" type="slidenum">
              <a:rPr lang="en-US"/>
              <a:pPr>
                <a:defRPr/>
              </a:pPr>
              <a:t>‹#›</a:t>
            </a:fld>
            <a:endParaRPr lang="en-US"/>
          </a:p>
        </p:txBody>
      </p:sp>
    </p:spTree>
    <p:extLst>
      <p:ext uri="{BB962C8B-B14F-4D97-AF65-F5344CB8AC3E}">
        <p14:creationId xmlns:p14="http://schemas.microsoft.com/office/powerpoint/2010/main" val="4160080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B5D17A-353E-4560-AC05-E4DF1AEEC291}"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162350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9" tIns="45324" rIns="90649" bIns="45324"/>
          <a:lstStyle>
            <a:lvl1pPr defTabSz="923849" eaLnBrk="0" hangingPunct="0">
              <a:defRPr>
                <a:solidFill>
                  <a:schemeClr val="tx1"/>
                </a:solidFill>
                <a:latin typeface="Arial" pitchFamily="34" charset="0"/>
                <a:cs typeface="Arial" pitchFamily="34" charset="0"/>
              </a:defRPr>
            </a:lvl1pPr>
            <a:lvl2pPr marL="736561" indent="-283293" defTabSz="923849" eaLnBrk="0" hangingPunct="0">
              <a:defRPr>
                <a:solidFill>
                  <a:schemeClr val="tx1"/>
                </a:solidFill>
                <a:latin typeface="Arial" pitchFamily="34" charset="0"/>
                <a:cs typeface="Arial" pitchFamily="34" charset="0"/>
              </a:defRPr>
            </a:lvl2pPr>
            <a:lvl3pPr marL="1133170" indent="-226634" defTabSz="923849" eaLnBrk="0" hangingPunct="0">
              <a:defRPr>
                <a:solidFill>
                  <a:schemeClr val="tx1"/>
                </a:solidFill>
                <a:latin typeface="Arial" pitchFamily="34" charset="0"/>
                <a:cs typeface="Arial" pitchFamily="34" charset="0"/>
              </a:defRPr>
            </a:lvl3pPr>
            <a:lvl4pPr marL="1586438" indent="-226634" defTabSz="923849" eaLnBrk="0" hangingPunct="0">
              <a:defRPr>
                <a:solidFill>
                  <a:schemeClr val="tx1"/>
                </a:solidFill>
                <a:latin typeface="Arial" pitchFamily="34" charset="0"/>
                <a:cs typeface="Arial" pitchFamily="34" charset="0"/>
              </a:defRPr>
            </a:lvl4pPr>
            <a:lvl5pPr marL="2039706" indent="-226634" defTabSz="923849" eaLnBrk="0" hangingPunct="0">
              <a:defRPr>
                <a:solidFill>
                  <a:schemeClr val="tx1"/>
                </a:solidFill>
                <a:latin typeface="Arial" pitchFamily="34" charset="0"/>
                <a:cs typeface="Arial" pitchFamily="34" charset="0"/>
              </a:defRPr>
            </a:lvl5pPr>
            <a:lvl6pPr marL="2492974" indent="-226634" defTabSz="923849" eaLnBrk="0" fontAlgn="base" hangingPunct="0">
              <a:spcBef>
                <a:spcPct val="0"/>
              </a:spcBef>
              <a:spcAft>
                <a:spcPct val="0"/>
              </a:spcAft>
              <a:defRPr>
                <a:solidFill>
                  <a:schemeClr val="tx1"/>
                </a:solidFill>
                <a:latin typeface="Arial" pitchFamily="34" charset="0"/>
                <a:cs typeface="Arial" pitchFamily="34" charset="0"/>
              </a:defRPr>
            </a:lvl6pPr>
            <a:lvl7pPr marL="2946243" indent="-226634" defTabSz="923849" eaLnBrk="0" fontAlgn="base" hangingPunct="0">
              <a:spcBef>
                <a:spcPct val="0"/>
              </a:spcBef>
              <a:spcAft>
                <a:spcPct val="0"/>
              </a:spcAft>
              <a:defRPr>
                <a:solidFill>
                  <a:schemeClr val="tx1"/>
                </a:solidFill>
                <a:latin typeface="Arial" pitchFamily="34" charset="0"/>
                <a:cs typeface="Arial" pitchFamily="34" charset="0"/>
              </a:defRPr>
            </a:lvl7pPr>
            <a:lvl8pPr marL="3399511" indent="-226634" defTabSz="923849" eaLnBrk="0" fontAlgn="base" hangingPunct="0">
              <a:spcBef>
                <a:spcPct val="0"/>
              </a:spcBef>
              <a:spcAft>
                <a:spcPct val="0"/>
              </a:spcAft>
              <a:defRPr>
                <a:solidFill>
                  <a:schemeClr val="tx1"/>
                </a:solidFill>
                <a:latin typeface="Arial" pitchFamily="34" charset="0"/>
                <a:cs typeface="Arial" pitchFamily="34" charset="0"/>
              </a:defRPr>
            </a:lvl8pPr>
            <a:lvl9pPr marL="3852779" indent="-226634" defTabSz="92384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51887C3-4C7E-4CA7-83F0-44FFE5199569}" type="slidenum">
              <a:rPr lang="en-US" smtClean="0">
                <a:solidFill>
                  <a:srgbClr val="000000"/>
                </a:solidFill>
                <a:latin typeface="Verdana" pitchFamily="34" charset="0"/>
              </a:rPr>
              <a:pPr eaLnBrk="1" hangingPunct="1"/>
              <a:t>6</a:t>
            </a:fld>
            <a:endParaRPr lang="en-US" smtClean="0">
              <a:solidFill>
                <a:srgbClr val="000000"/>
              </a:solidFill>
              <a:latin typeface="Verdana" pitchFamily="34" charset="0"/>
            </a:endParaRPr>
          </a:p>
        </p:txBody>
      </p:sp>
      <p:sp>
        <p:nvSpPr>
          <p:cNvPr id="44035" name="Rectangle 2"/>
          <p:cNvSpPr>
            <a:spLocks noGrp="1" noRot="1" noChangeAspect="1" noChangeArrowheads="1" noTextEdit="1"/>
          </p:cNvSpPr>
          <p:nvPr>
            <p:ph type="sldImg"/>
          </p:nvPr>
        </p:nvSpPr>
        <p:spPr>
          <a:xfrm>
            <a:off x="1221651" y="709496"/>
            <a:ext cx="4475197" cy="3473375"/>
          </a:xfrm>
          <a:ln/>
        </p:spPr>
      </p:sp>
      <p:sp>
        <p:nvSpPr>
          <p:cNvPr id="44036" name="Rectangle 3"/>
          <p:cNvSpPr>
            <a:spLocks noGrp="1" noChangeArrowheads="1"/>
          </p:cNvSpPr>
          <p:nvPr>
            <p:ph type="body" idx="1"/>
          </p:nvPr>
        </p:nvSpPr>
        <p:spPr>
          <a:xfrm>
            <a:off x="932726" y="4394142"/>
            <a:ext cx="5053047" cy="41812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eaLnBrk="1" hangingPunct="1"/>
            <a:r>
              <a:rPr lang="en-US" sz="900">
                <a:latin typeface="Arial" pitchFamily="34" charset="0"/>
                <a:cs typeface="Arial" pitchFamily="34" charset="0"/>
              </a:rPr>
              <a:t>The projected impacts of climate change over multi-dimensions aggregated across several studies.</a:t>
            </a:r>
          </a:p>
          <a:p>
            <a:pPr eaLnBrk="1" hangingPunct="1"/>
            <a:r>
              <a:rPr lang="en-US" sz="900">
                <a:latin typeface="Arial" pitchFamily="34" charset="0"/>
                <a:cs typeface="Arial" pitchFamily="34" charset="0"/>
              </a:rPr>
              <a:t>The arrows indicate the approximate temperature at which we might start to see these impacts – were the darkening shade shows the increasing risk and intensity of impacts as temperatures rise.</a:t>
            </a:r>
          </a:p>
          <a:p>
            <a:pPr eaLnBrk="1" hangingPunct="1"/>
            <a:r>
              <a:rPr lang="en-US" sz="900">
                <a:latin typeface="Arial" pitchFamily="34" charset="0"/>
                <a:cs typeface="Arial" pitchFamily="34" charset="0"/>
              </a:rPr>
              <a:t>Already committed to 0.5 – 1degC of temperature change above pre-industrial. BAU gives serious risks of exceeding 5degC.</a:t>
            </a:r>
          </a:p>
          <a:p>
            <a:pPr eaLnBrk="1" hangingPunct="1"/>
            <a:r>
              <a:rPr lang="en-US" sz="900">
                <a:latin typeface="Arial" pitchFamily="34" charset="0"/>
                <a:cs typeface="Arial" pitchFamily="34" charset="0"/>
              </a:rPr>
              <a:t>Source: Stern Review synthesis</a:t>
            </a:r>
          </a:p>
          <a:p>
            <a:pPr eaLnBrk="1" hangingPunct="1"/>
            <a:r>
              <a:rPr lang="en-US" sz="900">
                <a:latin typeface="Arial" pitchFamily="34" charset="0"/>
                <a:cs typeface="Arial" pitchFamily="34" charset="0"/>
              </a:rPr>
              <a:t>Specific Examples:</a:t>
            </a:r>
          </a:p>
          <a:p>
            <a:pPr eaLnBrk="1" hangingPunct="1"/>
            <a:r>
              <a:rPr lang="en-US" sz="900" b="1">
                <a:latin typeface="Arial" pitchFamily="34" charset="0"/>
                <a:cs typeface="Arial" pitchFamily="34" charset="0"/>
              </a:rPr>
              <a:t>Food</a:t>
            </a:r>
            <a:r>
              <a:rPr lang="en-US" sz="900">
                <a:latin typeface="Arial" pitchFamily="34" charset="0"/>
                <a:cs typeface="Arial" pitchFamily="34" charset="0"/>
              </a:rPr>
              <a:t>: (1) from 1degC expect severe impacts in marginal Sahel, (2) 2 – 3degC may see 25 – 60% more people at risk from hunger, with half the increase in Africa and W. Asia (assuming weak carbon fertilisation). (3) 4 – 5degC, crop yields decline by up to a third in Africa. </a:t>
            </a:r>
            <a:r>
              <a:rPr lang="en-US" sz="900" b="1" i="1">
                <a:latin typeface="Arial" pitchFamily="34" charset="0"/>
                <a:cs typeface="Arial" pitchFamily="34" charset="0"/>
              </a:rPr>
              <a:t>Sharp declines in crop yields in tropical regions.</a:t>
            </a:r>
          </a:p>
          <a:p>
            <a:pPr eaLnBrk="1" hangingPunct="1"/>
            <a:r>
              <a:rPr lang="en-US" sz="900" b="1">
                <a:latin typeface="Arial" pitchFamily="34" charset="0"/>
                <a:cs typeface="Arial" pitchFamily="34" charset="0"/>
              </a:rPr>
              <a:t>Water: </a:t>
            </a:r>
            <a:r>
              <a:rPr lang="en-US" sz="900">
                <a:latin typeface="Arial" pitchFamily="34" charset="0"/>
                <a:cs typeface="Arial" pitchFamily="34" charset="0"/>
              </a:rPr>
              <a:t>(1) 2 – 3degC, more than 30% degree in water flows in Mediterranean and Southern Africa. (2) 3degC, more than one billion people suffer water shortages, many in Africa (year:2080s). </a:t>
            </a:r>
          </a:p>
          <a:p>
            <a:pPr eaLnBrk="1" hangingPunct="1"/>
            <a:r>
              <a:rPr lang="en-US" sz="900" b="1">
                <a:latin typeface="Arial" pitchFamily="34" charset="0"/>
                <a:cs typeface="Arial" pitchFamily="34" charset="0"/>
              </a:rPr>
              <a:t>Ecosystems: </a:t>
            </a:r>
            <a:r>
              <a:rPr lang="en-US" sz="900">
                <a:latin typeface="Arial" pitchFamily="34" charset="0"/>
                <a:cs typeface="Arial" pitchFamily="34" charset="0"/>
              </a:rPr>
              <a:t>(1) 3degC, 20 – 50% of species face extinction (2) 1 – 2degC, irreversible damage or even loss of large fraction of coral reefs. </a:t>
            </a:r>
            <a:r>
              <a:rPr lang="en-US" sz="900" b="1" i="1">
                <a:latin typeface="Arial" pitchFamily="34" charset="0"/>
                <a:cs typeface="Arial" pitchFamily="34" charset="0"/>
              </a:rPr>
              <a:t>Continued increase in ocean acidity seriously disrupting marine ecosystems and possible fish stocks.</a:t>
            </a:r>
          </a:p>
          <a:p>
            <a:pPr eaLnBrk="1" hangingPunct="1"/>
            <a:r>
              <a:rPr lang="en-US" sz="900" b="1">
                <a:latin typeface="Arial" pitchFamily="34" charset="0"/>
                <a:cs typeface="Arial" pitchFamily="34" charset="0"/>
              </a:rPr>
              <a:t>Land </a:t>
            </a:r>
            <a:r>
              <a:rPr lang="en-US" sz="900">
                <a:latin typeface="Arial" pitchFamily="34" charset="0"/>
                <a:cs typeface="Arial" pitchFamily="34" charset="0"/>
                <a:sym typeface="Wingdings" pitchFamily="2" charset="2"/>
              </a:rPr>
              <a:t>(1) Permafrost thawing damages buildings and roads in parts of Canada and Russia</a:t>
            </a:r>
            <a:r>
              <a:rPr lang="en-US" sz="900" b="1">
                <a:latin typeface="Arial" pitchFamily="34" charset="0"/>
                <a:cs typeface="Arial" pitchFamily="34" charset="0"/>
              </a:rPr>
              <a:t> (2) 2degC </a:t>
            </a:r>
            <a:r>
              <a:rPr lang="en-US" sz="900" b="1" i="1">
                <a:latin typeface="Arial" pitchFamily="34" charset="0"/>
                <a:cs typeface="Arial" pitchFamily="34" charset="0"/>
              </a:rPr>
              <a:t>Up to 10 million more people affected by coastal flooding each year (3) 1-170 million more people exposed to coastal flooding each year   (4) 4degC Up to 7-300 million more people exposed to coastal flooding each year</a:t>
            </a:r>
          </a:p>
          <a:p>
            <a:pPr eaLnBrk="1" hangingPunct="1"/>
            <a:r>
              <a:rPr lang="en-US" sz="900" b="1">
                <a:latin typeface="Arial" pitchFamily="34" charset="0"/>
                <a:cs typeface="Arial" pitchFamily="34" charset="0"/>
              </a:rPr>
              <a:t>Extreme Weather Events: </a:t>
            </a:r>
            <a:r>
              <a:rPr lang="en-US" sz="900">
                <a:latin typeface="Arial" pitchFamily="34" charset="0"/>
                <a:cs typeface="Arial" pitchFamily="34" charset="0"/>
              </a:rPr>
              <a:t>(1) 3degC, small increases in hurricane intensity lead to doubling of damage costs in the US. (2) 3degC serious droughts in Europe occur once every 10 years.</a:t>
            </a:r>
          </a:p>
          <a:p>
            <a:pPr eaLnBrk="1" hangingPunct="1"/>
            <a:r>
              <a:rPr lang="en-US" sz="900" b="1">
                <a:latin typeface="Arial" pitchFamily="34" charset="0"/>
                <a:cs typeface="Arial" pitchFamily="34" charset="0"/>
              </a:rPr>
              <a:t>Abrupt and Major CC: </a:t>
            </a:r>
            <a:r>
              <a:rPr lang="en-US" sz="900">
                <a:latin typeface="Arial" pitchFamily="34" charset="0"/>
                <a:cs typeface="Arial" pitchFamily="34" charset="0"/>
              </a:rPr>
              <a:t>(1) 2 – 3degC onset of irreversible melting of the Greenland ice sheet. (2) 3 – 5degC dangerous territory – risk of collapse of ocean currents and West Antarctic ice sheet.</a:t>
            </a:r>
          </a:p>
          <a:p>
            <a:pPr eaLnBrk="1" hangingPunct="1"/>
            <a:r>
              <a:rPr lang="en-GB" sz="900" b="1">
                <a:latin typeface="Arial" pitchFamily="34" charset="0"/>
                <a:cs typeface="Arial" pitchFamily="34" charset="0"/>
              </a:rPr>
              <a:t>Change physical and human geography</a:t>
            </a:r>
            <a:r>
              <a:rPr lang="en-GB" sz="900">
                <a:latin typeface="Arial" pitchFamily="34" charset="0"/>
                <a:cs typeface="Arial" pitchFamily="34" charset="0"/>
              </a:rPr>
              <a:t>: Severe deterioration in the local climate could lead to ass migration and conflict in some parts of the developing world especially as another 2-3 billion people are added to the developing world’s population in the next few decades</a:t>
            </a:r>
          </a:p>
        </p:txBody>
      </p:sp>
    </p:spTree>
    <p:extLst>
      <p:ext uri="{BB962C8B-B14F-4D97-AF65-F5344CB8AC3E}">
        <p14:creationId xmlns:p14="http://schemas.microsoft.com/office/powerpoint/2010/main" val="18332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8</a:t>
            </a:fld>
            <a:endParaRPr lang="de-DE" dirty="0"/>
          </a:p>
        </p:txBody>
      </p:sp>
    </p:spTree>
    <p:extLst>
      <p:ext uri="{BB962C8B-B14F-4D97-AF65-F5344CB8AC3E}">
        <p14:creationId xmlns:p14="http://schemas.microsoft.com/office/powerpoint/2010/main" val="331678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9</a:t>
            </a:fld>
            <a:endParaRPr lang="de-DE" dirty="0"/>
          </a:p>
        </p:txBody>
      </p:sp>
    </p:spTree>
    <p:extLst>
      <p:ext uri="{BB962C8B-B14F-4D97-AF65-F5344CB8AC3E}">
        <p14:creationId xmlns:p14="http://schemas.microsoft.com/office/powerpoint/2010/main" val="224162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10</a:t>
            </a:fld>
            <a:endParaRPr lang="de-DE" dirty="0"/>
          </a:p>
        </p:txBody>
      </p:sp>
    </p:spTree>
    <p:extLst>
      <p:ext uri="{BB962C8B-B14F-4D97-AF65-F5344CB8AC3E}">
        <p14:creationId xmlns:p14="http://schemas.microsoft.com/office/powerpoint/2010/main" val="255732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fld id="{16F5F557-73C9-4A4F-8C15-A6C24EA02B29}" type="datetimeFigureOut">
              <a:rPr lang="en-US" smtClean="0"/>
              <a:pPr>
                <a:defRPr/>
              </a:pPr>
              <a:t>4/12/2016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BF7607-BAC8-4A89-BAD7-D17F1543BC2A}"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BAD2C22-FA57-45E1-917C-1EE4CEEB7AFA}" type="datetimeFigureOut">
              <a:rPr lang="en-US" smtClean="0"/>
              <a:pPr>
                <a:defRPr/>
              </a:pPr>
              <a:t>4/12/2016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F4560B-6914-45A0-A04D-82AE0534CA4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F6D8D73-14C2-494C-81DA-B8E0FBC677F7}" type="datetimeFigureOut">
              <a:rPr lang="en-US" smtClean="0"/>
              <a:pPr>
                <a:defRPr/>
              </a:pPr>
              <a:t>4/12/2016</a:t>
            </a:fld>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B3DDE8-2D0D-4055-85AF-0847A100D8EF}"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smtClean="0"/>
              <a:t>Textmaster</a:t>
            </a:r>
            <a:endParaRPr lang="en-US" noProof="0" dirty="0" smtClean="0"/>
          </a:p>
          <a:p>
            <a:pPr lvl="1"/>
            <a:r>
              <a:rPr lang="en-US" noProof="0" dirty="0" smtClean="0"/>
              <a:t>Second Layer</a:t>
            </a:r>
          </a:p>
          <a:p>
            <a:pPr lvl="2"/>
            <a:r>
              <a:rPr lang="en-US" noProof="0" dirty="0" smtClean="0"/>
              <a:t>Third Layer</a:t>
            </a:r>
          </a:p>
          <a:p>
            <a:pPr lvl="3"/>
            <a:r>
              <a:rPr lang="en-US" noProof="0" dirty="0" smtClean="0"/>
              <a:t>Fourth Layer</a:t>
            </a:r>
          </a:p>
          <a:p>
            <a:pPr lvl="4"/>
            <a:r>
              <a:rPr lang="en-US" noProof="0" dirty="0" smtClean="0"/>
              <a:t>Fifth Layer</a:t>
            </a:r>
          </a:p>
          <a:p>
            <a:pPr lvl="5"/>
            <a:r>
              <a:rPr lang="en-US" noProof="0" dirty="0" smtClean="0"/>
              <a:t>6</a:t>
            </a:r>
            <a:endParaRPr lang="en-US" noProof="0" dirty="0"/>
          </a:p>
        </p:txBody>
      </p:sp>
    </p:spTree>
    <p:extLst>
      <p:ext uri="{BB962C8B-B14F-4D97-AF65-F5344CB8AC3E}">
        <p14:creationId xmlns:p14="http://schemas.microsoft.com/office/powerpoint/2010/main" val="21328866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498E037-462B-4D6F-93E2-6A56BD750182}" type="datetimeFigureOut">
              <a:rPr lang="en-US" smtClean="0"/>
              <a:pPr>
                <a:defRPr/>
              </a:pPr>
              <a:t>4/12/2016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213B70-C234-466C-BC46-44B094448B9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3FD1C009-1890-4427-9ACF-873F5E186A8C}" type="datetimeFigureOut">
              <a:rPr lang="en-US" smtClean="0"/>
              <a:pPr>
                <a:defRPr/>
              </a:pPr>
              <a:t>4/12/2016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053290-5C99-4483-A9DD-04E39CFB918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6A1CBB5-AF26-4643-A8B8-4CC9F4E755E1}" type="datetimeFigureOut">
              <a:rPr lang="en-US" smtClean="0"/>
              <a:pPr>
                <a:defRPr/>
              </a:pPr>
              <a:t>4/12/2016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3CC3E0A-A0C2-4FC5-94E5-C5D20626F7B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E32613A4-328C-4EF7-90A5-9327C90D160E}" type="datetimeFigureOut">
              <a:rPr lang="en-US" smtClean="0"/>
              <a:pPr>
                <a:defRPr/>
              </a:pPr>
              <a:t>4/12/2016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02E4409-2FA7-4302-8FDC-6F7B136372C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ECA1AFE-A278-40C7-8088-4DAF83CD28E9}" type="datetimeFigureOut">
              <a:rPr lang="en-US" smtClean="0"/>
              <a:pPr>
                <a:defRPr/>
              </a:pPr>
              <a:t>4/12/2016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E39CC0C-D14B-45A3-B4DD-2A36221F4B2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C4CFFF8-367B-4660-97B7-1B107BEBB8EC}" type="datetimeFigureOut">
              <a:rPr lang="en-US" smtClean="0"/>
              <a:pPr>
                <a:defRPr/>
              </a:pPr>
              <a:t>4/12/2016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DBEAF77-756D-4C17-8B5E-28369C6B845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49D769E7-41F5-4B8E-AB75-A5F0A0C4BD7A}" type="datetimeFigureOut">
              <a:rPr lang="en-US" smtClean="0"/>
              <a:pPr>
                <a:defRPr/>
              </a:pPr>
              <a:t>4/12/2016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9BE3CA-078D-4239-9C20-681492A79920}"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fld id="{9B32EBA5-60FF-43B2-9DA2-D3426A3711A6}" type="datetimeFigureOut">
              <a:rPr lang="en-US" smtClean="0"/>
              <a:pPr>
                <a:defRPr/>
              </a:pPr>
              <a:t>4/12/2016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7286F147-4450-4C8E-A4B9-BF632CF3423C}"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fld id="{AAC919C1-3321-479C-A01B-741C9689B374}" type="datetimeFigureOut">
              <a:rPr lang="en-US" smtClean="0"/>
              <a:pPr>
                <a:defRPr/>
              </a:pPr>
              <a:t>4/12/2016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8F15DBBD-05AF-46F8-80E3-0370608E7D1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519"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 id="2147484530"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mmani@worldbank.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34256" y="0"/>
            <a:ext cx="4650660" cy="51816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6477000" y="0"/>
            <a:ext cx="2667000" cy="51816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0" y="0"/>
            <a:ext cx="3048000" cy="5105400"/>
          </a:xfrm>
          <a:prstGeom prst="rect">
            <a:avLst/>
          </a:prstGeom>
          <a:noFill/>
          <a:ln w="9525">
            <a:noFill/>
            <a:miter lim="800000"/>
            <a:headEnd/>
            <a:tailEnd/>
          </a:ln>
        </p:spPr>
      </p:pic>
      <p:sp>
        <p:nvSpPr>
          <p:cNvPr id="9218" name="Title 1"/>
          <p:cNvSpPr>
            <a:spLocks noGrp="1"/>
          </p:cNvSpPr>
          <p:nvPr>
            <p:ph type="ctrTitle"/>
          </p:nvPr>
        </p:nvSpPr>
        <p:spPr>
          <a:xfrm>
            <a:off x="457200" y="990600"/>
            <a:ext cx="7924800" cy="1752600"/>
          </a:xfrm>
        </p:spPr>
        <p:txBody>
          <a:bodyPr>
            <a:normAutofit/>
          </a:bodyPr>
          <a:lstStyle/>
          <a:p>
            <a:pPr algn="ctr">
              <a:defRPr/>
            </a:pPr>
            <a:r>
              <a:rPr lang="en-US" sz="3600" dirty="0" smtClean="0">
                <a:solidFill>
                  <a:schemeClr val="tx2">
                    <a:lumMod val="10000"/>
                  </a:schemeClr>
                </a:solidFill>
              </a:rPr>
              <a:t>Understanding Climate Finance in the Context of </a:t>
            </a:r>
            <a:r>
              <a:rPr lang="en-US" sz="3600" dirty="0" smtClean="0">
                <a:solidFill>
                  <a:schemeClr val="bg1"/>
                </a:solidFill>
              </a:rPr>
              <a:t>Achieving SDGs</a:t>
            </a:r>
            <a:endParaRPr lang="en-US" sz="3600" dirty="0" smtClean="0">
              <a:solidFill>
                <a:schemeClr val="bg1"/>
              </a:solidFill>
            </a:endParaRPr>
          </a:p>
        </p:txBody>
      </p:sp>
      <p:sp>
        <p:nvSpPr>
          <p:cNvPr id="4" name="Rectangle 3"/>
          <p:cNvSpPr/>
          <p:nvPr/>
        </p:nvSpPr>
        <p:spPr>
          <a:xfrm>
            <a:off x="3468255" y="5334000"/>
            <a:ext cx="5638800" cy="1200329"/>
          </a:xfrm>
          <a:prstGeom prst="rect">
            <a:avLst/>
          </a:prstGeom>
        </p:spPr>
        <p:txBody>
          <a:bodyPr wrap="square">
            <a:spAutoFit/>
          </a:bodyPr>
          <a:lstStyle/>
          <a:p>
            <a:pPr eaLnBrk="1" hangingPunct="1">
              <a:buFont typeface="Wingdings 3" pitchFamily="18" charset="2"/>
              <a:buNone/>
            </a:pPr>
            <a:r>
              <a:rPr lang="en-US" dirty="0" smtClean="0"/>
              <a:t>Muthukumara Mani </a:t>
            </a:r>
            <a:endParaRPr lang="en-US" dirty="0" smtClean="0"/>
          </a:p>
          <a:p>
            <a:pPr eaLnBrk="1" hangingPunct="1">
              <a:buFont typeface="Wingdings 3" pitchFamily="18" charset="2"/>
              <a:buNone/>
            </a:pPr>
            <a:r>
              <a:rPr lang="en-US" dirty="0" smtClean="0"/>
              <a:t>Lead Economist</a:t>
            </a:r>
            <a:endParaRPr lang="en-US" dirty="0" smtClean="0"/>
          </a:p>
          <a:p>
            <a:pPr eaLnBrk="1" hangingPunct="1">
              <a:buFont typeface="Wingdings 3" pitchFamily="18" charset="2"/>
              <a:buNone/>
            </a:pPr>
            <a:r>
              <a:rPr lang="en-US" dirty="0" smtClean="0"/>
              <a:t>South Asia Region </a:t>
            </a:r>
            <a:endParaRPr lang="en-US" dirty="0" smtClean="0"/>
          </a:p>
          <a:p>
            <a:pPr eaLnBrk="1" hangingPunct="1">
              <a:buFont typeface="Wingdings 3" pitchFamily="18" charset="2"/>
              <a:buNone/>
            </a:pPr>
            <a:r>
              <a:rPr lang="en-US" dirty="0" smtClean="0"/>
              <a:t>World </a:t>
            </a:r>
            <a:r>
              <a:rPr lang="en-US" dirty="0" smtClean="0"/>
              <a:t>Bank</a:t>
            </a:r>
          </a:p>
        </p:txBody>
      </p:sp>
      <p:sp>
        <p:nvSpPr>
          <p:cNvPr id="3" name="Rectangle 2"/>
          <p:cNvSpPr/>
          <p:nvPr/>
        </p:nvSpPr>
        <p:spPr>
          <a:xfrm>
            <a:off x="0" y="2971800"/>
            <a:ext cx="4572000" cy="1200329"/>
          </a:xfrm>
          <a:prstGeom prst="rect">
            <a:avLst/>
          </a:prstGeom>
        </p:spPr>
        <p:txBody>
          <a:bodyPr>
            <a:spAutoFit/>
          </a:bodyPr>
          <a:lstStyle/>
          <a:p>
            <a:r>
              <a:rPr lang="en-US" b="1" dirty="0">
                <a:solidFill>
                  <a:schemeClr val="bg1"/>
                </a:solidFill>
              </a:rPr>
              <a:t>Financing Tools for Reducing </a:t>
            </a:r>
            <a:endParaRPr lang="en-US" b="1" dirty="0" smtClean="0">
              <a:solidFill>
                <a:schemeClr val="bg1"/>
              </a:solidFill>
            </a:endParaRPr>
          </a:p>
          <a:p>
            <a:r>
              <a:rPr lang="en-US" b="1" dirty="0" smtClean="0">
                <a:solidFill>
                  <a:schemeClr val="bg1"/>
                </a:solidFill>
              </a:rPr>
              <a:t>Social Inequalities</a:t>
            </a:r>
          </a:p>
          <a:p>
            <a:r>
              <a:rPr lang="en-US" b="1" dirty="0"/>
              <a:t>Civil Society Policy </a:t>
            </a:r>
            <a:r>
              <a:rPr lang="en-US" b="1" dirty="0" smtClean="0"/>
              <a:t>Forum</a:t>
            </a:r>
          </a:p>
          <a:p>
            <a:r>
              <a:rPr lang="en-US" b="1" dirty="0" smtClean="0">
                <a:solidFill>
                  <a:schemeClr val="bg1"/>
                </a:solidFill>
              </a:rPr>
              <a:t>April 13, 2016</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Paris Agreement – key elements </a:t>
            </a:r>
            <a:r>
              <a:rPr lang="en-US" dirty="0" smtClean="0"/>
              <a:t>(3)</a:t>
            </a:r>
            <a:endParaRPr lang="en-US" dirty="0"/>
          </a:p>
        </p:txBody>
      </p:sp>
      <p:sp>
        <p:nvSpPr>
          <p:cNvPr id="3" name="Slide Number Placeholder 2"/>
          <p:cNvSpPr>
            <a:spLocks noGrp="1"/>
          </p:cNvSpPr>
          <p:nvPr>
            <p:ph type="sldNum" sz="quarter" idx="11"/>
          </p:nvPr>
        </p:nvSpPr>
        <p:spPr/>
        <p:txBody>
          <a:bodyPr/>
          <a:lstStyle/>
          <a:p>
            <a:pPr>
              <a:defRPr/>
            </a:pPr>
            <a:fld id="{EF62D93A-3BA0-8848-BFA3-D7046C1B555D}" type="slidenum">
              <a:rPr lang="en-US" smtClean="0"/>
              <a:pPr>
                <a:defRPr/>
              </a:pPr>
              <a:t>10</a:t>
            </a:fld>
            <a:endParaRPr lang="en-US" dirty="0"/>
          </a:p>
        </p:txBody>
      </p:sp>
      <p:sp>
        <p:nvSpPr>
          <p:cNvPr id="4" name="Content Placeholder 3"/>
          <p:cNvSpPr>
            <a:spLocks noGrp="1"/>
          </p:cNvSpPr>
          <p:nvPr>
            <p:ph sz="quarter" idx="12"/>
          </p:nvPr>
        </p:nvSpPr>
        <p:spPr/>
        <p:txBody>
          <a:bodyPr>
            <a:normAutofit/>
          </a:bodyPr>
          <a:lstStyle/>
          <a:p>
            <a:pPr marL="457200" indent="-457200">
              <a:buFont typeface="Wingdings" panose="05000000000000000000" pitchFamily="2" charset="2"/>
              <a:buChar char="§"/>
            </a:pPr>
            <a:r>
              <a:rPr lang="en-US" sz="2000" b="1" dirty="0">
                <a:solidFill>
                  <a:schemeClr val="tx1"/>
                </a:solidFill>
              </a:rPr>
              <a:t>Climate finance. </a:t>
            </a:r>
            <a:r>
              <a:rPr lang="en-US" sz="2000" dirty="0" smtClean="0">
                <a:solidFill>
                  <a:schemeClr val="tx1"/>
                </a:solidFill>
              </a:rPr>
              <a:t>Goal of $100 </a:t>
            </a:r>
            <a:r>
              <a:rPr lang="en-US" sz="2000" dirty="0">
                <a:solidFill>
                  <a:schemeClr val="tx1"/>
                </a:solidFill>
              </a:rPr>
              <a:t>billion/ year by 2020 </a:t>
            </a:r>
            <a:r>
              <a:rPr lang="en-US" sz="2000" dirty="0" smtClean="0">
                <a:solidFill>
                  <a:schemeClr val="tx1"/>
                </a:solidFill>
              </a:rPr>
              <a:t>by Developed countries</a:t>
            </a:r>
          </a:p>
          <a:p>
            <a:pPr marL="819150" lvl="2" indent="-457200"/>
            <a:r>
              <a:rPr lang="en-US" sz="1800" dirty="0" smtClean="0">
                <a:solidFill>
                  <a:schemeClr val="accent2">
                    <a:lumMod val="50000"/>
                  </a:schemeClr>
                </a:solidFill>
              </a:rPr>
              <a:t>To be reviewed to set a higher goal in 2025, i.e. a “floor and a pathway” to increase financial support</a:t>
            </a:r>
          </a:p>
          <a:p>
            <a:pPr marL="819150" lvl="2" indent="-457200"/>
            <a:r>
              <a:rPr lang="en-US" sz="1800" dirty="0" smtClean="0">
                <a:solidFill>
                  <a:schemeClr val="accent2">
                    <a:lumMod val="50000"/>
                  </a:schemeClr>
                </a:solidFill>
              </a:rPr>
              <a:t>Public and private sources, “noting the significance of public resources”</a:t>
            </a:r>
          </a:p>
          <a:p>
            <a:pPr marL="819150" lvl="2" indent="-457200"/>
            <a:r>
              <a:rPr lang="en-US" sz="1800" dirty="0" smtClean="0">
                <a:solidFill>
                  <a:schemeClr val="accent2">
                    <a:lumMod val="50000"/>
                  </a:schemeClr>
                </a:solidFill>
              </a:rPr>
              <a:t>Encourages other countries to contribute</a:t>
            </a:r>
          </a:p>
          <a:p>
            <a:pPr marL="819150" lvl="2" indent="-457200"/>
            <a:endParaRPr lang="en-US" sz="1800" dirty="0" smtClean="0">
              <a:solidFill>
                <a:schemeClr val="accent2">
                  <a:lumMod val="50000"/>
                </a:schemeClr>
              </a:solidFill>
            </a:endParaRPr>
          </a:p>
          <a:p>
            <a:pPr marL="457200" lvl="1" indent="-457200">
              <a:buFont typeface="Wingdings" panose="05000000000000000000" pitchFamily="2" charset="2"/>
              <a:buChar char="§"/>
            </a:pPr>
            <a:r>
              <a:rPr lang="en-US" sz="2000" b="1" dirty="0" smtClean="0">
                <a:solidFill>
                  <a:schemeClr val="tx1"/>
                </a:solidFill>
              </a:rPr>
              <a:t>Carbon market </a:t>
            </a:r>
            <a:r>
              <a:rPr lang="en-US" sz="2000" b="1" dirty="0">
                <a:solidFill>
                  <a:schemeClr val="tx1"/>
                </a:solidFill>
              </a:rPr>
              <a:t>m</a:t>
            </a:r>
            <a:r>
              <a:rPr lang="en-US" sz="2000" b="1" dirty="0" smtClean="0">
                <a:solidFill>
                  <a:schemeClr val="tx1"/>
                </a:solidFill>
              </a:rPr>
              <a:t>echanisms</a:t>
            </a:r>
            <a:r>
              <a:rPr lang="en-US" sz="2000" dirty="0" smtClean="0">
                <a:solidFill>
                  <a:schemeClr val="tx1"/>
                </a:solidFill>
              </a:rPr>
              <a:t> through voluntary cooperation</a:t>
            </a:r>
          </a:p>
          <a:p>
            <a:pPr marL="819150" lvl="2" indent="-457200"/>
            <a:r>
              <a:rPr lang="en-US" sz="1800" dirty="0" smtClean="0">
                <a:solidFill>
                  <a:schemeClr val="accent2">
                    <a:lumMod val="50000"/>
                  </a:schemeClr>
                </a:solidFill>
              </a:rPr>
              <a:t>Internationally transferred mitigation outcome can be used towards NDCs</a:t>
            </a:r>
          </a:p>
          <a:p>
            <a:pPr marL="819150" lvl="2" indent="-457200"/>
            <a:r>
              <a:rPr lang="en-US" sz="1800" dirty="0" smtClean="0">
                <a:solidFill>
                  <a:schemeClr val="accent2">
                    <a:lumMod val="50000"/>
                  </a:schemeClr>
                </a:solidFill>
              </a:rPr>
              <a:t>Mechanism to contribute to mitigation of greenhouse gases also establishes</a:t>
            </a:r>
          </a:p>
          <a:p>
            <a:pPr marL="457200" lvl="1" indent="-457200">
              <a:buFont typeface="Arial" panose="020B0604020202020204" pitchFamily="34" charset="0"/>
              <a:buChar char="•"/>
            </a:pPr>
            <a:endParaRPr lang="en-US" sz="2000" dirty="0" smtClean="0">
              <a:solidFill>
                <a:schemeClr val="tx1"/>
              </a:solidFill>
            </a:endParaRPr>
          </a:p>
        </p:txBody>
      </p:sp>
    </p:spTree>
    <p:extLst>
      <p:ext uri="{BB962C8B-B14F-4D97-AF65-F5344CB8AC3E}">
        <p14:creationId xmlns:p14="http://schemas.microsoft.com/office/powerpoint/2010/main" val="3163780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reconcile climate finance with SGD finance?</a:t>
            </a:r>
            <a:endParaRPr lang="en-US" dirty="0"/>
          </a:p>
        </p:txBody>
      </p:sp>
      <p:sp>
        <p:nvSpPr>
          <p:cNvPr id="3" name="Content Placeholder 2"/>
          <p:cNvSpPr>
            <a:spLocks noGrp="1"/>
          </p:cNvSpPr>
          <p:nvPr>
            <p:ph idx="1"/>
          </p:nvPr>
        </p:nvSpPr>
        <p:spPr/>
        <p:txBody>
          <a:bodyPr>
            <a:normAutofit/>
          </a:bodyPr>
          <a:lstStyle/>
          <a:p>
            <a:pPr marL="118872" indent="0">
              <a:buNone/>
            </a:pPr>
            <a:r>
              <a:rPr lang="en-US" b="1" dirty="0" smtClean="0"/>
              <a:t>Development </a:t>
            </a:r>
            <a:r>
              <a:rPr lang="en-US" b="1" dirty="0"/>
              <a:t>is the best </a:t>
            </a:r>
            <a:r>
              <a:rPr lang="en-US" b="1" dirty="0" smtClean="0"/>
              <a:t>adaptation</a:t>
            </a:r>
          </a:p>
          <a:p>
            <a:r>
              <a:rPr lang="en-US" dirty="0" smtClean="0"/>
              <a:t>investing </a:t>
            </a:r>
            <a:r>
              <a:rPr lang="en-US" dirty="0"/>
              <a:t>in skills, health, knowledge, better infrastructure and a more diversified economy will render countries more </a:t>
            </a:r>
            <a:r>
              <a:rPr lang="en-US" dirty="0" smtClean="0"/>
              <a:t>climate-resilient</a:t>
            </a:r>
            <a:r>
              <a:rPr lang="en-US" dirty="0"/>
              <a:t> </a:t>
            </a:r>
            <a:r>
              <a:rPr lang="en-US" dirty="0" smtClean="0"/>
              <a:t>(good development is good adaptation).</a:t>
            </a:r>
          </a:p>
          <a:p>
            <a:pPr marL="118872" indent="0">
              <a:buNone/>
            </a:pPr>
            <a:r>
              <a:rPr lang="en-US" b="1" dirty="0" smtClean="0"/>
              <a:t>Resilient development is smart development</a:t>
            </a:r>
          </a:p>
          <a:p>
            <a:r>
              <a:rPr lang="en-US" dirty="0" smtClean="0"/>
              <a:t>build</a:t>
            </a:r>
            <a:r>
              <a:rPr lang="en-US" b="1" dirty="0" smtClean="0"/>
              <a:t> </a:t>
            </a:r>
            <a:r>
              <a:rPr lang="en-US" dirty="0" smtClean="0"/>
              <a:t>climate and disaster resilience into national policies, programs and projects.</a:t>
            </a:r>
            <a:endParaRPr lang="en-US" dirty="0"/>
          </a:p>
        </p:txBody>
      </p:sp>
    </p:spTree>
    <p:extLst>
      <p:ext uri="{BB962C8B-B14F-4D97-AF65-F5344CB8AC3E}">
        <p14:creationId xmlns:p14="http://schemas.microsoft.com/office/powerpoint/2010/main" val="3979240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252728"/>
          </a:xfrm>
        </p:spPr>
        <p:txBody>
          <a:bodyPr>
            <a:normAutofit fontScale="90000"/>
          </a:bodyPr>
          <a:lstStyle/>
          <a:p>
            <a:r>
              <a:rPr lang="en-US" dirty="0"/>
              <a:t>How to reconcile climate finance with SGD finance?</a:t>
            </a:r>
          </a:p>
        </p:txBody>
      </p:sp>
      <p:sp>
        <p:nvSpPr>
          <p:cNvPr id="3" name="Content Placeholder 2"/>
          <p:cNvSpPr>
            <a:spLocks noGrp="1"/>
          </p:cNvSpPr>
          <p:nvPr>
            <p:ph idx="1"/>
          </p:nvPr>
        </p:nvSpPr>
        <p:spPr/>
        <p:txBody>
          <a:bodyPr/>
          <a:lstStyle/>
          <a:p>
            <a:r>
              <a:rPr lang="en-US" dirty="0" smtClean="0"/>
              <a:t>Climate finance should be designed to complement and take advantage of the climate aspects of development decisions</a:t>
            </a:r>
          </a:p>
          <a:p>
            <a:r>
              <a:rPr lang="en-US" dirty="0" smtClean="0"/>
              <a:t>--climate resilience infrastructure</a:t>
            </a:r>
          </a:p>
          <a:p>
            <a:r>
              <a:rPr lang="en-US" dirty="0" smtClean="0"/>
              <a:t>--climate smart agricultural practices</a:t>
            </a:r>
          </a:p>
          <a:p>
            <a:r>
              <a:rPr lang="en-US" dirty="0" smtClean="0"/>
              <a:t>--incentivizing private adaptation actions (water, agriculture, health etc.)</a:t>
            </a:r>
          </a:p>
          <a:p>
            <a:endParaRPr lang="en-US" dirty="0"/>
          </a:p>
          <a:p>
            <a:r>
              <a:rPr lang="en-US" dirty="0" smtClean="0"/>
              <a:t>“additional” /“complement”</a:t>
            </a:r>
            <a:endParaRPr lang="en-US" dirty="0"/>
          </a:p>
        </p:txBody>
      </p:sp>
    </p:spTree>
    <p:extLst>
      <p:ext uri="{BB962C8B-B14F-4D97-AF65-F5344CB8AC3E}">
        <p14:creationId xmlns:p14="http://schemas.microsoft.com/office/powerpoint/2010/main" val="69057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reconcile climate finance with SGD finance?</a:t>
            </a:r>
          </a:p>
        </p:txBody>
      </p:sp>
      <p:sp>
        <p:nvSpPr>
          <p:cNvPr id="3" name="Content Placeholder 2"/>
          <p:cNvSpPr>
            <a:spLocks noGrp="1"/>
          </p:cNvSpPr>
          <p:nvPr>
            <p:ph idx="1"/>
          </p:nvPr>
        </p:nvSpPr>
        <p:spPr/>
        <p:txBody>
          <a:bodyPr/>
          <a:lstStyle/>
          <a:p>
            <a:r>
              <a:rPr lang="en-US" dirty="0" smtClean="0"/>
              <a:t>Mitigation</a:t>
            </a:r>
          </a:p>
          <a:p>
            <a:r>
              <a:rPr lang="en-US" dirty="0" smtClean="0"/>
              <a:t>Climate finance can help leverage development finance to promote low-carbon development (by improving the financial risk-return performance of low carbon versus high-carbon investments)</a:t>
            </a:r>
          </a:p>
          <a:p>
            <a:r>
              <a:rPr lang="en-US" dirty="0" smtClean="0"/>
              <a:t>Help avoid “lock-in” effects</a:t>
            </a:r>
          </a:p>
          <a:p>
            <a:r>
              <a:rPr lang="en-US" dirty="0" smtClean="0"/>
              <a:t>Need to recognize co-benefits (health, ecosystems etc.)</a:t>
            </a:r>
          </a:p>
          <a:p>
            <a:endParaRPr lang="en-US" dirty="0"/>
          </a:p>
        </p:txBody>
      </p:sp>
    </p:spTree>
    <p:extLst>
      <p:ext uri="{BB962C8B-B14F-4D97-AF65-F5344CB8AC3E}">
        <p14:creationId xmlns:p14="http://schemas.microsoft.com/office/powerpoint/2010/main" val="1337796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finance in Mitigation</a:t>
            </a:r>
            <a:endParaRPr lang="en-US" dirty="0"/>
          </a:p>
        </p:txBody>
      </p:sp>
      <p:sp>
        <p:nvSpPr>
          <p:cNvPr id="3" name="Content Placeholder 2"/>
          <p:cNvSpPr>
            <a:spLocks noGrp="1"/>
          </p:cNvSpPr>
          <p:nvPr>
            <p:ph idx="1"/>
          </p:nvPr>
        </p:nvSpPr>
        <p:spPr/>
        <p:txBody>
          <a:bodyPr>
            <a:normAutofit lnSpcReduction="10000"/>
          </a:bodyPr>
          <a:lstStyle/>
          <a:p>
            <a:r>
              <a:rPr lang="en-US" b="1" dirty="0"/>
              <a:t>Policy Gaps</a:t>
            </a:r>
            <a:r>
              <a:rPr lang="en-US" dirty="0"/>
              <a:t>: </a:t>
            </a:r>
          </a:p>
          <a:p>
            <a:pPr lvl="1"/>
            <a:r>
              <a:rPr lang="en-US" dirty="0"/>
              <a:t>Missing or deficient regulatory frameworks </a:t>
            </a:r>
            <a:r>
              <a:rPr lang="en-US" dirty="0" smtClean="0"/>
              <a:t>(carbon tax, RE policy etc.)</a:t>
            </a:r>
            <a:endParaRPr lang="en-US" dirty="0"/>
          </a:p>
          <a:p>
            <a:endParaRPr lang="en-US" dirty="0"/>
          </a:p>
          <a:p>
            <a:r>
              <a:rPr lang="en-US" b="1" dirty="0"/>
              <a:t>Knowledge gaps: </a:t>
            </a:r>
            <a:endParaRPr lang="en-US" dirty="0"/>
          </a:p>
          <a:p>
            <a:pPr lvl="1"/>
            <a:r>
              <a:rPr lang="en-US" dirty="0"/>
              <a:t>Lack of information, capacity &amp; know-how designing and executing projects </a:t>
            </a:r>
            <a:endParaRPr lang="en-US" dirty="0" smtClean="0"/>
          </a:p>
          <a:p>
            <a:endParaRPr lang="en-US" dirty="0"/>
          </a:p>
          <a:p>
            <a:r>
              <a:rPr lang="en-US" b="1" dirty="0"/>
              <a:t>Funding, viability &amp; risk coverage gaps: </a:t>
            </a:r>
            <a:endParaRPr lang="en-US" dirty="0"/>
          </a:p>
          <a:p>
            <a:pPr lvl="1"/>
            <a:r>
              <a:rPr lang="en-US" dirty="0"/>
              <a:t>Financial constraints &amp; risk aversion </a:t>
            </a:r>
            <a:endParaRPr lang="en-US" dirty="0"/>
          </a:p>
        </p:txBody>
      </p:sp>
    </p:spTree>
    <p:extLst>
      <p:ext uri="{BB962C8B-B14F-4D97-AF65-F5344CB8AC3E}">
        <p14:creationId xmlns:p14="http://schemas.microsoft.com/office/powerpoint/2010/main" val="1486854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Significant challenge ahead for implementing SDGs and Paris Commitments</a:t>
            </a:r>
          </a:p>
          <a:p>
            <a:r>
              <a:rPr lang="en-US" dirty="0" smtClean="0"/>
              <a:t>Limited international public resources</a:t>
            </a:r>
          </a:p>
          <a:p>
            <a:r>
              <a:rPr lang="en-US" dirty="0" smtClean="0"/>
              <a:t>Need to exploit synergies (between sustainable development </a:t>
            </a:r>
            <a:r>
              <a:rPr lang="en-US" i="1" dirty="0" smtClean="0"/>
              <a:t>and climate-smart development)</a:t>
            </a:r>
          </a:p>
          <a:p>
            <a:r>
              <a:rPr lang="en-US" dirty="0" smtClean="0"/>
              <a:t>Leverage climate finance to achieve broader development objectives (low carbon, climate resilient development)</a:t>
            </a:r>
          </a:p>
          <a:p>
            <a:r>
              <a:rPr lang="en-US" dirty="0" smtClean="0"/>
              <a:t>Provide coherent policy framework for private investments and private actors</a:t>
            </a:r>
            <a:endParaRPr lang="en-US" dirty="0"/>
          </a:p>
        </p:txBody>
      </p:sp>
    </p:spTree>
    <p:extLst>
      <p:ext uri="{BB962C8B-B14F-4D97-AF65-F5344CB8AC3E}">
        <p14:creationId xmlns:p14="http://schemas.microsoft.com/office/powerpoint/2010/main" val="1000578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1219200" y="2057400"/>
            <a:ext cx="6705600" cy="4416425"/>
          </a:xfrm>
        </p:spPr>
        <p:txBody>
          <a:bodyPr/>
          <a:lstStyle/>
          <a:p>
            <a:pPr eaLnBrk="1" hangingPunct="1">
              <a:buFont typeface="Wingdings 3" pitchFamily="18" charset="2"/>
              <a:buNone/>
            </a:pPr>
            <a:r>
              <a:rPr lang="en-US" sz="8800" smtClean="0"/>
              <a:t>Thank you</a:t>
            </a:r>
          </a:p>
          <a:p>
            <a:pPr eaLnBrk="1" hangingPunct="1">
              <a:buFont typeface="Wingdings 3" pitchFamily="18" charset="2"/>
              <a:buNone/>
            </a:pPr>
            <a:endParaRPr lang="en-US" sz="1600" smtClean="0"/>
          </a:p>
          <a:p>
            <a:pPr eaLnBrk="1" hangingPunct="1">
              <a:buFont typeface="Wingdings 3" pitchFamily="18" charset="2"/>
              <a:buNone/>
            </a:pPr>
            <a:r>
              <a:rPr lang="en-US" sz="1600" smtClean="0"/>
              <a:t>Muthukumara Mani:  </a:t>
            </a:r>
            <a:r>
              <a:rPr lang="en-US" sz="1600" smtClean="0">
                <a:hlinkClick r:id="rId2"/>
              </a:rPr>
              <a:t>mmani@worldbank.org</a:t>
            </a:r>
            <a:endParaRPr lang="en-US" sz="1600" smtClean="0"/>
          </a:p>
          <a:p>
            <a:pPr eaLnBrk="1" hangingPunct="1">
              <a:buFont typeface="Wingdings 3" pitchFamily="18" charset="2"/>
              <a:buNone/>
            </a:pPr>
            <a:endParaRPr lang="en-US" sz="16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climate change is important in the context of development?</a:t>
            </a:r>
            <a:endParaRPr lang="en-US" dirty="0"/>
          </a:p>
        </p:txBody>
      </p:sp>
      <p:pic>
        <p:nvPicPr>
          <p:cNvPr id="10" name="Content Placeholder 9"/>
          <p:cNvPicPr>
            <a:picLocks noGrp="1" noChangeAspect="1"/>
          </p:cNvPicPr>
          <p:nvPr>
            <p:ph idx="1"/>
          </p:nvPr>
        </p:nvPicPr>
        <p:blipFill>
          <a:blip r:embed="rId2"/>
          <a:stretch>
            <a:fillRect/>
          </a:stretch>
        </p:blipFill>
        <p:spPr>
          <a:xfrm>
            <a:off x="685800" y="1524000"/>
            <a:ext cx="8001000" cy="5105400"/>
          </a:xfrm>
          <a:prstGeom prst="rect">
            <a:avLst/>
          </a:prstGeom>
        </p:spPr>
      </p:pic>
    </p:spTree>
    <p:extLst>
      <p:ext uri="{BB962C8B-B14F-4D97-AF65-F5344CB8AC3E}">
        <p14:creationId xmlns:p14="http://schemas.microsoft.com/office/powerpoint/2010/main" val="156616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Considerable overlap between climate hotspots and poverty hotspots</a:t>
            </a:r>
            <a:endParaRPr lang="en-US" sz="3200" dirty="0"/>
          </a:p>
        </p:txBody>
      </p:sp>
      <p:pic>
        <p:nvPicPr>
          <p:cNvPr id="4" name="Content Placeholder 3"/>
          <p:cNvPicPr>
            <a:picLocks noGrp="1" noChangeAspect="1"/>
          </p:cNvPicPr>
          <p:nvPr>
            <p:ph idx="1"/>
          </p:nvPr>
        </p:nvPicPr>
        <p:blipFill>
          <a:blip r:embed="rId2"/>
          <a:stretch>
            <a:fillRect/>
          </a:stretch>
        </p:blipFill>
        <p:spPr>
          <a:xfrm>
            <a:off x="342069" y="1752600"/>
            <a:ext cx="8459861" cy="4319421"/>
          </a:xfrm>
          <a:prstGeom prst="rect">
            <a:avLst/>
          </a:prstGeom>
        </p:spPr>
      </p:pic>
    </p:spTree>
    <p:extLst>
      <p:ext uri="{BB962C8B-B14F-4D97-AF65-F5344CB8AC3E}">
        <p14:creationId xmlns:p14="http://schemas.microsoft.com/office/powerpoint/2010/main" val="1887553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86600" y="4062193"/>
            <a:ext cx="2057400" cy="2705622"/>
          </a:xfrm>
          <a:prstGeom prst="rect">
            <a:avLst/>
          </a:prstGeom>
        </p:spPr>
      </p:pic>
      <p:sp>
        <p:nvSpPr>
          <p:cNvPr id="2" name="Title 1"/>
          <p:cNvSpPr>
            <a:spLocks noGrp="1"/>
          </p:cNvSpPr>
          <p:nvPr>
            <p:ph type="title"/>
          </p:nvPr>
        </p:nvSpPr>
        <p:spPr/>
        <p:txBody>
          <a:bodyPr/>
          <a:lstStyle/>
          <a:p>
            <a:r>
              <a:rPr lang="en-US" dirty="0" smtClean="0"/>
              <a:t>Climate change and poverty</a:t>
            </a:r>
            <a:endParaRPr lang="en-US" dirty="0"/>
          </a:p>
        </p:txBody>
      </p:sp>
      <p:sp>
        <p:nvSpPr>
          <p:cNvPr id="3" name="Content Placeholder 2"/>
          <p:cNvSpPr>
            <a:spLocks noGrp="1"/>
          </p:cNvSpPr>
          <p:nvPr>
            <p:ph idx="1"/>
          </p:nvPr>
        </p:nvSpPr>
        <p:spPr/>
        <p:txBody>
          <a:bodyPr>
            <a:normAutofit lnSpcReduction="10000"/>
          </a:bodyPr>
          <a:lstStyle/>
          <a:p>
            <a:r>
              <a:rPr lang="en-US" dirty="0" smtClean="0"/>
              <a:t>“climate-informed development can prevent most (but not all) consequences of climate change on poverty. Absent such good development, climate change could result in an additional 100 million people living in extreme poverty by 2030”</a:t>
            </a:r>
          </a:p>
          <a:p>
            <a:endParaRPr lang="en-US" dirty="0"/>
          </a:p>
          <a:p>
            <a:pPr marL="118872" indent="0">
              <a:buNone/>
            </a:pPr>
            <a:r>
              <a:rPr lang="en-US" dirty="0" smtClean="0"/>
              <a:t>Shock Waves: Managing the impacts </a:t>
            </a:r>
          </a:p>
          <a:p>
            <a:pPr marL="118872" indent="0">
              <a:buNone/>
            </a:pPr>
            <a:r>
              <a:rPr lang="en-US" dirty="0" smtClean="0"/>
              <a:t>of Climate Change on Poverty </a:t>
            </a:r>
          </a:p>
          <a:p>
            <a:pPr marL="118872" indent="0">
              <a:buNone/>
            </a:pPr>
            <a:r>
              <a:rPr lang="en-US" dirty="0" smtClean="0"/>
              <a:t>(World Bank, 2015)</a:t>
            </a:r>
            <a:endParaRPr lang="en-US" dirty="0"/>
          </a:p>
        </p:txBody>
      </p:sp>
    </p:spTree>
    <p:extLst>
      <p:ext uri="{BB962C8B-B14F-4D97-AF65-F5344CB8AC3E}">
        <p14:creationId xmlns:p14="http://schemas.microsoft.com/office/powerpoint/2010/main" val="48065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Climate Change—Some Grim Facts</a:t>
            </a:r>
            <a:endParaRPr lang="en-US" dirty="0"/>
          </a:p>
        </p:txBody>
      </p:sp>
      <p:sp>
        <p:nvSpPr>
          <p:cNvPr id="3" name="Content Placeholder 2"/>
          <p:cNvSpPr>
            <a:spLocks noGrp="1"/>
          </p:cNvSpPr>
          <p:nvPr>
            <p:ph idx="1"/>
          </p:nvPr>
        </p:nvSpPr>
        <p:spPr>
          <a:xfrm>
            <a:off x="457200" y="1775191"/>
            <a:ext cx="8610600" cy="4625609"/>
          </a:xfrm>
        </p:spPr>
        <p:txBody>
          <a:bodyPr>
            <a:normAutofit/>
          </a:bodyPr>
          <a:lstStyle/>
          <a:p>
            <a:pPr marL="118872" indent="0">
              <a:buNone/>
            </a:pPr>
            <a:r>
              <a:rPr lang="en-US" sz="1800" dirty="0" smtClean="0"/>
              <a:t>A Four Degree </a:t>
            </a:r>
            <a:r>
              <a:rPr lang="en-US" sz="1800" dirty="0"/>
              <a:t>(4°C) </a:t>
            </a:r>
            <a:r>
              <a:rPr lang="en-US" sz="1800" dirty="0" smtClean="0"/>
              <a:t>world could lead us to:</a:t>
            </a:r>
          </a:p>
          <a:p>
            <a:endParaRPr lang="en-US" sz="1800" dirty="0" smtClean="0"/>
          </a:p>
          <a:p>
            <a:r>
              <a:rPr lang="en-US" sz="1800" dirty="0" smtClean="0"/>
              <a:t>the </a:t>
            </a:r>
            <a:r>
              <a:rPr lang="en-US" sz="1800" dirty="0"/>
              <a:t>inundation of coastal cities; </a:t>
            </a:r>
            <a:endParaRPr lang="en-US" sz="1800" dirty="0" smtClean="0"/>
          </a:p>
          <a:p>
            <a:r>
              <a:rPr lang="en-US" sz="1800" dirty="0" smtClean="0"/>
              <a:t>increasing </a:t>
            </a:r>
            <a:r>
              <a:rPr lang="en-US" sz="1800" dirty="0"/>
              <a:t>risks for food production potentially leading to higher under and malnutrition rates; </a:t>
            </a:r>
            <a:endParaRPr lang="en-US" sz="1800" dirty="0" smtClean="0"/>
          </a:p>
          <a:p>
            <a:r>
              <a:rPr lang="en-US" sz="1800" dirty="0" smtClean="0"/>
              <a:t>many </a:t>
            </a:r>
            <a:r>
              <a:rPr lang="en-US" sz="1800" dirty="0"/>
              <a:t>dry regions becoming dryer, wet regions wetter; </a:t>
            </a:r>
            <a:endParaRPr lang="en-US" sz="1800" dirty="0" smtClean="0"/>
          </a:p>
          <a:p>
            <a:r>
              <a:rPr lang="en-US" sz="1800" dirty="0" smtClean="0"/>
              <a:t>unprecedented </a:t>
            </a:r>
            <a:r>
              <a:rPr lang="en-US" sz="1800" dirty="0"/>
              <a:t>heat waves in many regions, </a:t>
            </a:r>
            <a:endParaRPr lang="en-US" sz="1800" dirty="0" smtClean="0"/>
          </a:p>
          <a:p>
            <a:pPr marL="118872" indent="0">
              <a:buNone/>
            </a:pPr>
            <a:r>
              <a:rPr lang="en-US" sz="1800" dirty="0"/>
              <a:t> </a:t>
            </a:r>
            <a:r>
              <a:rPr lang="en-US" sz="1800" dirty="0" smtClean="0"/>
              <a:t>      especially </a:t>
            </a:r>
            <a:r>
              <a:rPr lang="en-US" sz="1800" dirty="0"/>
              <a:t>in the tropics; </a:t>
            </a:r>
            <a:endParaRPr lang="en-US" sz="1800" dirty="0" smtClean="0"/>
          </a:p>
          <a:p>
            <a:r>
              <a:rPr lang="en-US" sz="1800" dirty="0" smtClean="0"/>
              <a:t>substantially </a:t>
            </a:r>
            <a:r>
              <a:rPr lang="en-US" sz="1800" dirty="0"/>
              <a:t>exacerbated water scarcity in </a:t>
            </a:r>
            <a:endParaRPr lang="en-US" sz="1800" dirty="0" smtClean="0"/>
          </a:p>
          <a:p>
            <a:pPr marL="118872" indent="0">
              <a:buNone/>
            </a:pPr>
            <a:r>
              <a:rPr lang="en-US" sz="1800" dirty="0"/>
              <a:t> </a:t>
            </a:r>
            <a:r>
              <a:rPr lang="en-US" sz="1800" dirty="0" smtClean="0"/>
              <a:t>     many </a:t>
            </a:r>
            <a:r>
              <a:rPr lang="en-US" sz="1800" dirty="0"/>
              <a:t>regions; </a:t>
            </a:r>
            <a:endParaRPr lang="en-US" sz="1800" dirty="0" smtClean="0"/>
          </a:p>
          <a:p>
            <a:r>
              <a:rPr lang="en-US" sz="1800" dirty="0" smtClean="0"/>
              <a:t>increased </a:t>
            </a:r>
            <a:r>
              <a:rPr lang="en-US" sz="1800" dirty="0"/>
              <a:t>intensity of tropical cyclones; and </a:t>
            </a:r>
            <a:endParaRPr lang="en-US" sz="1800" dirty="0" smtClean="0"/>
          </a:p>
          <a:p>
            <a:r>
              <a:rPr lang="en-US" sz="1800" dirty="0" smtClean="0"/>
              <a:t>irreversible </a:t>
            </a:r>
            <a:r>
              <a:rPr lang="en-US" sz="1800" dirty="0"/>
              <a:t>loss of biodiversity, including coral </a:t>
            </a:r>
            <a:endParaRPr lang="en-US" sz="1800" dirty="0" smtClean="0"/>
          </a:p>
          <a:p>
            <a:pPr marL="118872" indent="0">
              <a:buNone/>
            </a:pPr>
            <a:r>
              <a:rPr lang="en-US" sz="1800" dirty="0"/>
              <a:t> </a:t>
            </a:r>
            <a:r>
              <a:rPr lang="en-US" sz="1800" dirty="0" smtClean="0"/>
              <a:t>      reef </a:t>
            </a:r>
            <a:r>
              <a:rPr lang="en-US" sz="1800" dirty="0"/>
              <a:t>systems</a:t>
            </a:r>
            <a:r>
              <a:rPr lang="en-US" sz="1800" dirty="0" smtClean="0"/>
              <a:t>.</a:t>
            </a:r>
          </a:p>
          <a:p>
            <a:pPr marL="118872" indent="0">
              <a:buNone/>
            </a:pPr>
            <a:endParaRPr lang="en-US" sz="2000" dirty="0"/>
          </a:p>
          <a:p>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389" y="3681458"/>
            <a:ext cx="3276600" cy="311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5715000"/>
            <a:ext cx="5257800" cy="830997"/>
          </a:xfrm>
          <a:prstGeom prst="rect">
            <a:avLst/>
          </a:prstGeom>
        </p:spPr>
        <p:txBody>
          <a:bodyPr wrap="square">
            <a:spAutoFit/>
          </a:bodyPr>
          <a:lstStyle/>
          <a:p>
            <a:r>
              <a:rPr lang="en-US" sz="1600" dirty="0"/>
              <a:t>“A 4 degree warmer world can, and must be, avoided – we need to hold warming below 2 degrees” </a:t>
            </a:r>
            <a:endParaRPr lang="en-US" sz="1600" dirty="0" smtClean="0"/>
          </a:p>
          <a:p>
            <a:r>
              <a:rPr lang="en-US" sz="1600" dirty="0" smtClean="0"/>
              <a:t>--World </a:t>
            </a:r>
            <a:r>
              <a:rPr lang="en-US" sz="1600" dirty="0"/>
              <a:t>Bank Group President Jim Yong Kim</a:t>
            </a:r>
          </a:p>
        </p:txBody>
      </p:sp>
    </p:spTree>
    <p:extLst>
      <p:ext uri="{BB962C8B-B14F-4D97-AF65-F5344CB8AC3E}">
        <p14:creationId xmlns:p14="http://schemas.microsoft.com/office/powerpoint/2010/main" val="747824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92728" y="268941"/>
            <a:ext cx="7772977" cy="533681"/>
          </a:xfrm>
        </p:spPr>
        <p:txBody>
          <a:bodyPr tIns="41029" bIns="41029"/>
          <a:lstStyle/>
          <a:p>
            <a:pPr eaLnBrk="1" hangingPunct="1"/>
            <a:r>
              <a:rPr lang="en-GB" sz="2400"/>
              <a:t>Projected Impacts of Climate Change</a:t>
            </a:r>
          </a:p>
        </p:txBody>
      </p:sp>
      <p:sp>
        <p:nvSpPr>
          <p:cNvPr id="23555" name="Rectangle 3"/>
          <p:cNvSpPr>
            <a:spLocks noChangeArrowheads="1"/>
          </p:cNvSpPr>
          <p:nvPr/>
        </p:nvSpPr>
        <p:spPr bwMode="auto">
          <a:xfrm>
            <a:off x="304512" y="4588809"/>
            <a:ext cx="8636000" cy="991721"/>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solidFill>
                <a:srgbClr val="000000"/>
              </a:solidFill>
              <a:latin typeface="Verdana" pitchFamily="34" charset="0"/>
            </a:endParaRPr>
          </a:p>
        </p:txBody>
      </p:sp>
      <p:sp>
        <p:nvSpPr>
          <p:cNvPr id="23556" name="Rectangle 4"/>
          <p:cNvSpPr>
            <a:spLocks noChangeArrowheads="1"/>
          </p:cNvSpPr>
          <p:nvPr/>
        </p:nvSpPr>
        <p:spPr bwMode="auto">
          <a:xfrm>
            <a:off x="304512" y="5562321"/>
            <a:ext cx="8636000" cy="91468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solidFill>
                <a:srgbClr val="000000"/>
              </a:solidFill>
              <a:latin typeface="Verdana" pitchFamily="34" charset="0"/>
            </a:endParaRPr>
          </a:p>
        </p:txBody>
      </p:sp>
      <p:sp>
        <p:nvSpPr>
          <p:cNvPr id="23557" name="Rectangle 5"/>
          <p:cNvSpPr>
            <a:spLocks noChangeArrowheads="1"/>
          </p:cNvSpPr>
          <p:nvPr/>
        </p:nvSpPr>
        <p:spPr bwMode="auto">
          <a:xfrm>
            <a:off x="304512" y="3734361"/>
            <a:ext cx="8636000" cy="101833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solidFill>
                <a:srgbClr val="000000"/>
              </a:solidFill>
              <a:latin typeface="Verdana" pitchFamily="34" charset="0"/>
            </a:endParaRPr>
          </a:p>
        </p:txBody>
      </p:sp>
      <p:sp>
        <p:nvSpPr>
          <p:cNvPr id="23558" name="Rectangle 6"/>
          <p:cNvSpPr>
            <a:spLocks noChangeArrowheads="1"/>
          </p:cNvSpPr>
          <p:nvPr/>
        </p:nvSpPr>
        <p:spPr bwMode="auto">
          <a:xfrm>
            <a:off x="304512" y="1295681"/>
            <a:ext cx="8636000" cy="129568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solidFill>
                <a:srgbClr val="000000"/>
              </a:solidFill>
              <a:latin typeface="Verdana" pitchFamily="34" charset="0"/>
            </a:endParaRPr>
          </a:p>
        </p:txBody>
      </p:sp>
      <p:sp>
        <p:nvSpPr>
          <p:cNvPr id="23559" name="Rectangle 7"/>
          <p:cNvSpPr>
            <a:spLocks noChangeArrowheads="1"/>
          </p:cNvSpPr>
          <p:nvPr/>
        </p:nvSpPr>
        <p:spPr bwMode="auto">
          <a:xfrm>
            <a:off x="304512" y="2514320"/>
            <a:ext cx="8636000" cy="122004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solidFill>
                <a:srgbClr val="000000"/>
              </a:solidFill>
              <a:latin typeface="Verdana" pitchFamily="34" charset="0"/>
            </a:endParaRPr>
          </a:p>
        </p:txBody>
      </p:sp>
      <p:sp>
        <p:nvSpPr>
          <p:cNvPr id="23560" name="Rectangle 8"/>
          <p:cNvSpPr>
            <a:spLocks noChangeArrowheads="1"/>
          </p:cNvSpPr>
          <p:nvPr/>
        </p:nvSpPr>
        <p:spPr bwMode="auto">
          <a:xfrm>
            <a:off x="298739" y="686361"/>
            <a:ext cx="8636000" cy="60932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solidFill>
                <a:srgbClr val="000000"/>
              </a:solidFill>
              <a:latin typeface="Verdana" pitchFamily="34" charset="0"/>
            </a:endParaRPr>
          </a:p>
        </p:txBody>
      </p:sp>
      <p:graphicFrame>
        <p:nvGraphicFramePr>
          <p:cNvPr id="578569" name="Group 9"/>
          <p:cNvGraphicFramePr>
            <a:graphicFrameLocks noGrp="1"/>
          </p:cNvGraphicFramePr>
          <p:nvPr/>
        </p:nvGraphicFramePr>
        <p:xfrm>
          <a:off x="533977" y="762000"/>
          <a:ext cx="8153978" cy="5715003"/>
        </p:xfrm>
        <a:graphic>
          <a:graphicData uri="http://schemas.openxmlformats.org/drawingml/2006/table">
            <a:tbl>
              <a:tblPr/>
              <a:tblGrid>
                <a:gridCol w="1358508"/>
                <a:gridCol w="1359974"/>
                <a:gridCol w="1358507"/>
                <a:gridCol w="1358508"/>
                <a:gridCol w="1346784"/>
                <a:gridCol w="1371697"/>
              </a:tblGrid>
              <a:tr h="6969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dirty="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6937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dirty="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7223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7223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dirty="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cs typeface="Arial" pitchFamily="34" charset="0"/>
                      </a:endParaRPr>
                    </a:p>
                  </a:txBody>
                  <a:tcPr marL="84413" marR="8441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r>
            </a:tbl>
          </a:graphicData>
        </a:graphic>
      </p:graphicFrame>
      <p:sp>
        <p:nvSpPr>
          <p:cNvPr id="23617" name="Text Box 77"/>
          <p:cNvSpPr txBox="1">
            <a:spLocks noChangeArrowheads="1"/>
          </p:cNvSpPr>
          <p:nvPr/>
        </p:nvSpPr>
        <p:spPr bwMode="auto">
          <a:xfrm>
            <a:off x="1778000" y="928688"/>
            <a:ext cx="762000"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a:solidFill>
                  <a:srgbClr val="000000"/>
                </a:solidFill>
              </a:rPr>
              <a:t>1°C</a:t>
            </a:r>
          </a:p>
        </p:txBody>
      </p:sp>
      <p:sp>
        <p:nvSpPr>
          <p:cNvPr id="23618" name="Text Box 78"/>
          <p:cNvSpPr txBox="1">
            <a:spLocks noChangeArrowheads="1"/>
          </p:cNvSpPr>
          <p:nvPr/>
        </p:nvSpPr>
        <p:spPr bwMode="auto">
          <a:xfrm>
            <a:off x="3149023" y="928688"/>
            <a:ext cx="711489"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a:solidFill>
                  <a:srgbClr val="000000"/>
                </a:solidFill>
              </a:rPr>
              <a:t>2°C</a:t>
            </a:r>
          </a:p>
        </p:txBody>
      </p:sp>
      <p:sp>
        <p:nvSpPr>
          <p:cNvPr id="23619" name="Text Box 79"/>
          <p:cNvSpPr txBox="1">
            <a:spLocks noChangeArrowheads="1"/>
          </p:cNvSpPr>
          <p:nvPr/>
        </p:nvSpPr>
        <p:spPr bwMode="auto">
          <a:xfrm>
            <a:off x="7188490" y="928688"/>
            <a:ext cx="838488"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a:solidFill>
                  <a:srgbClr val="000000"/>
                </a:solidFill>
              </a:rPr>
              <a:t>5°C</a:t>
            </a:r>
          </a:p>
        </p:txBody>
      </p:sp>
      <p:sp>
        <p:nvSpPr>
          <p:cNvPr id="23620" name="Text Box 80"/>
          <p:cNvSpPr txBox="1">
            <a:spLocks noChangeArrowheads="1"/>
          </p:cNvSpPr>
          <p:nvPr/>
        </p:nvSpPr>
        <p:spPr bwMode="auto">
          <a:xfrm>
            <a:off x="5816023" y="928688"/>
            <a:ext cx="787977"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a:solidFill>
                  <a:srgbClr val="000000"/>
                </a:solidFill>
              </a:rPr>
              <a:t>4°C</a:t>
            </a:r>
          </a:p>
        </p:txBody>
      </p:sp>
      <p:sp>
        <p:nvSpPr>
          <p:cNvPr id="23621" name="Text Box 81"/>
          <p:cNvSpPr txBox="1">
            <a:spLocks noChangeArrowheads="1"/>
          </p:cNvSpPr>
          <p:nvPr/>
        </p:nvSpPr>
        <p:spPr bwMode="auto">
          <a:xfrm>
            <a:off x="4521489" y="928688"/>
            <a:ext cx="863023"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a:solidFill>
                  <a:srgbClr val="000000"/>
                </a:solidFill>
              </a:rPr>
              <a:t>3°C</a:t>
            </a:r>
          </a:p>
        </p:txBody>
      </p:sp>
      <p:sp>
        <p:nvSpPr>
          <p:cNvPr id="23622" name="AutoShape 82"/>
          <p:cNvSpPr>
            <a:spLocks noChangeArrowheads="1"/>
          </p:cNvSpPr>
          <p:nvPr/>
        </p:nvSpPr>
        <p:spPr bwMode="auto">
          <a:xfrm>
            <a:off x="2971512" y="5595938"/>
            <a:ext cx="5740977" cy="83764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2922 h 21600"/>
              <a:gd name="T14" fmla="*/ 17363 w 21600"/>
              <a:gd name="T15" fmla="*/ 18678 h 21600"/>
            </a:gdLst>
            <a:ahLst/>
            <a:cxnLst>
              <a:cxn ang="T8">
                <a:pos x="T0" y="T1"/>
              </a:cxn>
              <a:cxn ang="T9">
                <a:pos x="T2" y="T3"/>
              </a:cxn>
              <a:cxn ang="T10">
                <a:pos x="T4" y="T5"/>
              </a:cxn>
              <a:cxn ang="T11">
                <a:pos x="T6" y="T7"/>
              </a:cxn>
            </a:cxnLst>
            <a:rect l="T12" t="T13" r="T14" b="T15"/>
            <a:pathLst>
              <a:path w="21600" h="21600">
                <a:moveTo>
                  <a:pt x="15792" y="0"/>
                </a:moveTo>
                <a:lnTo>
                  <a:pt x="15792" y="2922"/>
                </a:lnTo>
                <a:lnTo>
                  <a:pt x="3375" y="2922"/>
                </a:lnTo>
                <a:lnTo>
                  <a:pt x="3375" y="18678"/>
                </a:lnTo>
                <a:lnTo>
                  <a:pt x="15792" y="18678"/>
                </a:lnTo>
                <a:lnTo>
                  <a:pt x="15792" y="21600"/>
                </a:lnTo>
                <a:lnTo>
                  <a:pt x="21600" y="10800"/>
                </a:lnTo>
                <a:close/>
              </a:path>
              <a:path w="21600" h="21600">
                <a:moveTo>
                  <a:pt x="1350" y="2922"/>
                </a:moveTo>
                <a:lnTo>
                  <a:pt x="1350" y="18678"/>
                </a:lnTo>
                <a:lnTo>
                  <a:pt x="2700" y="18678"/>
                </a:lnTo>
                <a:lnTo>
                  <a:pt x="2700" y="2922"/>
                </a:lnTo>
                <a:close/>
              </a:path>
              <a:path w="21600" h="21600">
                <a:moveTo>
                  <a:pt x="0" y="2922"/>
                </a:moveTo>
                <a:lnTo>
                  <a:pt x="0" y="18678"/>
                </a:lnTo>
                <a:lnTo>
                  <a:pt x="675" y="18678"/>
                </a:lnTo>
                <a:lnTo>
                  <a:pt x="675" y="2922"/>
                </a:lnTo>
                <a:close/>
              </a:path>
            </a:pathLst>
          </a:custGeom>
          <a:gradFill rotWithShape="0">
            <a:gsLst>
              <a:gs pos="0">
                <a:srgbClr val="FFFF66"/>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p>
        </p:txBody>
      </p:sp>
      <p:sp>
        <p:nvSpPr>
          <p:cNvPr id="23623" name="AutoShape 83"/>
          <p:cNvSpPr>
            <a:spLocks noChangeArrowheads="1"/>
          </p:cNvSpPr>
          <p:nvPr/>
        </p:nvSpPr>
        <p:spPr bwMode="auto">
          <a:xfrm>
            <a:off x="6517410" y="2591361"/>
            <a:ext cx="2398568" cy="99032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3682 h 21600"/>
              <a:gd name="T14" fmla="*/ 17667 w 21600"/>
              <a:gd name="T15" fmla="*/ 17918 h 21600"/>
            </a:gdLst>
            <a:ahLst/>
            <a:cxnLst>
              <a:cxn ang="T8">
                <a:pos x="T0" y="T1"/>
              </a:cxn>
              <a:cxn ang="T9">
                <a:pos x="T2" y="T3"/>
              </a:cxn>
              <a:cxn ang="T10">
                <a:pos x="T4" y="T5"/>
              </a:cxn>
              <a:cxn ang="T11">
                <a:pos x="T6" y="T7"/>
              </a:cxn>
            </a:cxnLst>
            <a:rect l="T12" t="T13" r="T14" b="T15"/>
            <a:pathLst>
              <a:path w="21600" h="21600">
                <a:moveTo>
                  <a:pt x="15633" y="0"/>
                </a:moveTo>
                <a:lnTo>
                  <a:pt x="15633" y="3682"/>
                </a:lnTo>
                <a:lnTo>
                  <a:pt x="3375" y="3682"/>
                </a:lnTo>
                <a:lnTo>
                  <a:pt x="3375" y="17918"/>
                </a:lnTo>
                <a:lnTo>
                  <a:pt x="15633" y="17918"/>
                </a:lnTo>
                <a:lnTo>
                  <a:pt x="15633" y="21600"/>
                </a:lnTo>
                <a:lnTo>
                  <a:pt x="21600" y="10800"/>
                </a:lnTo>
                <a:close/>
              </a:path>
              <a:path w="21600" h="21600">
                <a:moveTo>
                  <a:pt x="1350" y="3682"/>
                </a:moveTo>
                <a:lnTo>
                  <a:pt x="1350" y="17918"/>
                </a:lnTo>
                <a:lnTo>
                  <a:pt x="2700" y="17918"/>
                </a:lnTo>
                <a:lnTo>
                  <a:pt x="2700" y="3682"/>
                </a:lnTo>
                <a:close/>
              </a:path>
              <a:path w="21600" h="21600">
                <a:moveTo>
                  <a:pt x="0" y="3682"/>
                </a:moveTo>
                <a:lnTo>
                  <a:pt x="0" y="17918"/>
                </a:lnTo>
                <a:lnTo>
                  <a:pt x="675" y="17918"/>
                </a:lnTo>
                <a:lnTo>
                  <a:pt x="675" y="3682"/>
                </a:lnTo>
                <a:close/>
              </a:path>
            </a:pathLst>
          </a:custGeom>
          <a:gradFill rotWithShape="0">
            <a:gsLst>
              <a:gs pos="0">
                <a:srgbClr val="FFFF66"/>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p>
        </p:txBody>
      </p:sp>
      <p:sp>
        <p:nvSpPr>
          <p:cNvPr id="23624" name="Rectangle 84"/>
          <p:cNvSpPr>
            <a:spLocks noChangeArrowheads="1"/>
          </p:cNvSpPr>
          <p:nvPr/>
        </p:nvSpPr>
        <p:spPr bwMode="auto">
          <a:xfrm>
            <a:off x="6591012" y="2772056"/>
            <a:ext cx="2134465" cy="9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r>
              <a:rPr lang="en-GB" i="1">
                <a:solidFill>
                  <a:srgbClr val="000000"/>
                </a:solidFill>
              </a:rPr>
              <a:t>Sea level rise threatens major cities</a:t>
            </a:r>
            <a:endParaRPr lang="en-GB" i="1">
              <a:solidFill>
                <a:srgbClr val="000000"/>
              </a:solidFill>
              <a:latin typeface="Times New Roman" pitchFamily="18" charset="0"/>
            </a:endParaRPr>
          </a:p>
        </p:txBody>
      </p:sp>
      <p:sp>
        <p:nvSpPr>
          <p:cNvPr id="23625" name="AutoShape 85"/>
          <p:cNvSpPr>
            <a:spLocks noChangeArrowheads="1"/>
          </p:cNvSpPr>
          <p:nvPr/>
        </p:nvSpPr>
        <p:spPr bwMode="auto">
          <a:xfrm>
            <a:off x="1219489" y="1276070"/>
            <a:ext cx="76200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3211 h 21600"/>
              <a:gd name="T14" fmla="*/ 17375 w 21600"/>
              <a:gd name="T15" fmla="*/ 18389 h 21600"/>
            </a:gdLst>
            <a:ahLst/>
            <a:cxnLst>
              <a:cxn ang="T8">
                <a:pos x="T0" y="T1"/>
              </a:cxn>
              <a:cxn ang="T9">
                <a:pos x="T2" y="T3"/>
              </a:cxn>
              <a:cxn ang="T10">
                <a:pos x="T4" y="T5"/>
              </a:cxn>
              <a:cxn ang="T11">
                <a:pos x="T6" y="T7"/>
              </a:cxn>
            </a:cxnLst>
            <a:rect l="T12" t="T13" r="T14" b="T15"/>
            <a:pathLst>
              <a:path w="21600" h="21600">
                <a:moveTo>
                  <a:pt x="15588" y="0"/>
                </a:moveTo>
                <a:lnTo>
                  <a:pt x="15588" y="3211"/>
                </a:lnTo>
                <a:lnTo>
                  <a:pt x="3375" y="3211"/>
                </a:lnTo>
                <a:lnTo>
                  <a:pt x="3375" y="18389"/>
                </a:lnTo>
                <a:lnTo>
                  <a:pt x="15588" y="18389"/>
                </a:lnTo>
                <a:lnTo>
                  <a:pt x="15588" y="21600"/>
                </a:lnTo>
                <a:lnTo>
                  <a:pt x="21600" y="10800"/>
                </a:lnTo>
                <a:close/>
              </a:path>
              <a:path w="21600" h="21600">
                <a:moveTo>
                  <a:pt x="1350" y="3211"/>
                </a:moveTo>
                <a:lnTo>
                  <a:pt x="1350" y="18389"/>
                </a:lnTo>
                <a:lnTo>
                  <a:pt x="2700" y="18389"/>
                </a:lnTo>
                <a:lnTo>
                  <a:pt x="2700" y="3211"/>
                </a:lnTo>
                <a:close/>
              </a:path>
              <a:path w="21600" h="21600">
                <a:moveTo>
                  <a:pt x="0" y="3211"/>
                </a:moveTo>
                <a:lnTo>
                  <a:pt x="0" y="18389"/>
                </a:lnTo>
                <a:lnTo>
                  <a:pt x="675" y="18389"/>
                </a:lnTo>
                <a:lnTo>
                  <a:pt x="675" y="3211"/>
                </a:lnTo>
                <a:close/>
              </a:path>
            </a:pathLst>
          </a:custGeom>
          <a:gradFill rotWithShape="0">
            <a:gsLst>
              <a:gs pos="0">
                <a:srgbClr val="FFFF66"/>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p>
        </p:txBody>
      </p:sp>
      <p:sp>
        <p:nvSpPr>
          <p:cNvPr id="23626" name="Text Box 86"/>
          <p:cNvSpPr txBox="1">
            <a:spLocks noChangeArrowheads="1"/>
          </p:cNvSpPr>
          <p:nvPr/>
        </p:nvSpPr>
        <p:spPr bwMode="auto">
          <a:xfrm>
            <a:off x="2438978" y="1353111"/>
            <a:ext cx="4495512" cy="64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i="1">
                <a:solidFill>
                  <a:srgbClr val="000000"/>
                </a:solidFill>
              </a:rPr>
              <a:t>Falling crop yields in many areas, particularly developing regions </a:t>
            </a:r>
            <a:endParaRPr lang="en-GB" i="1">
              <a:solidFill>
                <a:srgbClr val="000000"/>
              </a:solidFill>
            </a:endParaRPr>
          </a:p>
        </p:txBody>
      </p:sp>
      <p:sp>
        <p:nvSpPr>
          <p:cNvPr id="578647" name="Text Box 87"/>
          <p:cNvSpPr txBox="1">
            <a:spLocks noChangeArrowheads="1"/>
          </p:cNvSpPr>
          <p:nvPr/>
        </p:nvSpPr>
        <p:spPr bwMode="auto">
          <a:xfrm>
            <a:off x="304512" y="1309688"/>
            <a:ext cx="1016000" cy="369320"/>
          </a:xfrm>
          <a:prstGeom prst="rect">
            <a:avLst/>
          </a:prstGeom>
          <a:noFill/>
          <a:ln w="9525">
            <a:noFill/>
            <a:miter lim="800000"/>
            <a:headEnd/>
            <a:tailEnd/>
          </a:ln>
          <a:effectLst/>
        </p:spPr>
        <p:txBody>
          <a:bodyPr lIns="91429" tIns="45714" rIns="91429" bIns="45714">
            <a:spAutoFit/>
          </a:bodyPr>
          <a:lstStyle/>
          <a:p>
            <a:pPr>
              <a:spcBef>
                <a:spcPct val="50000"/>
              </a:spcBef>
              <a:defRPr/>
            </a:pPr>
            <a:r>
              <a:rPr lang="en-US" b="1">
                <a:solidFill>
                  <a:srgbClr val="000000"/>
                </a:solidFill>
                <a:effectLst>
                  <a:outerShdw blurRad="38100" dist="38100" dir="2700000" algn="tl">
                    <a:srgbClr val="C0C0C0"/>
                  </a:outerShdw>
                </a:effectLst>
              </a:rPr>
              <a:t>Food</a:t>
            </a:r>
            <a:endParaRPr lang="en-GB" b="1">
              <a:solidFill>
                <a:srgbClr val="000000"/>
              </a:solidFill>
              <a:effectLst>
                <a:outerShdw blurRad="38100" dist="38100" dir="2700000" algn="tl">
                  <a:srgbClr val="C0C0C0"/>
                </a:outerShdw>
              </a:effectLst>
            </a:endParaRPr>
          </a:p>
        </p:txBody>
      </p:sp>
      <p:sp>
        <p:nvSpPr>
          <p:cNvPr id="578648" name="Text Box 88"/>
          <p:cNvSpPr txBox="1">
            <a:spLocks noChangeArrowheads="1"/>
          </p:cNvSpPr>
          <p:nvPr/>
        </p:nvSpPr>
        <p:spPr bwMode="auto">
          <a:xfrm>
            <a:off x="304512" y="2591361"/>
            <a:ext cx="1295977" cy="369320"/>
          </a:xfrm>
          <a:prstGeom prst="rect">
            <a:avLst/>
          </a:prstGeom>
          <a:noFill/>
          <a:ln w="9525">
            <a:noFill/>
            <a:miter lim="800000"/>
            <a:headEnd/>
            <a:tailEnd/>
          </a:ln>
          <a:effectLst/>
        </p:spPr>
        <p:txBody>
          <a:bodyPr lIns="91429" tIns="45714" rIns="91429" bIns="45714">
            <a:spAutoFit/>
          </a:bodyPr>
          <a:lstStyle/>
          <a:p>
            <a:pPr>
              <a:spcBef>
                <a:spcPct val="50000"/>
              </a:spcBef>
              <a:defRPr/>
            </a:pPr>
            <a:r>
              <a:rPr lang="en-US" b="1" dirty="0">
                <a:solidFill>
                  <a:srgbClr val="000000"/>
                </a:solidFill>
                <a:effectLst>
                  <a:outerShdw blurRad="38100" dist="38100" dir="2700000" algn="tl">
                    <a:srgbClr val="C0C0C0"/>
                  </a:outerShdw>
                </a:effectLst>
              </a:rPr>
              <a:t>Water</a:t>
            </a:r>
            <a:endParaRPr lang="en-GB" b="1" dirty="0">
              <a:solidFill>
                <a:srgbClr val="000000"/>
              </a:solidFill>
              <a:effectLst>
                <a:outerShdw blurRad="38100" dist="38100" dir="2700000" algn="tl">
                  <a:srgbClr val="C0C0C0"/>
                </a:outerShdw>
              </a:effectLst>
            </a:endParaRPr>
          </a:p>
        </p:txBody>
      </p:sp>
      <p:sp>
        <p:nvSpPr>
          <p:cNvPr id="578649" name="Text Box 89"/>
          <p:cNvSpPr txBox="1">
            <a:spLocks noChangeArrowheads="1"/>
          </p:cNvSpPr>
          <p:nvPr/>
        </p:nvSpPr>
        <p:spPr bwMode="auto">
          <a:xfrm>
            <a:off x="304512" y="3686736"/>
            <a:ext cx="2134465" cy="369320"/>
          </a:xfrm>
          <a:prstGeom prst="rect">
            <a:avLst/>
          </a:prstGeom>
          <a:noFill/>
          <a:ln w="9525">
            <a:noFill/>
            <a:miter lim="800000"/>
            <a:headEnd/>
            <a:tailEnd/>
          </a:ln>
          <a:effectLst/>
        </p:spPr>
        <p:txBody>
          <a:bodyPr lIns="91429" tIns="45714" rIns="91429" bIns="45714">
            <a:spAutoFit/>
          </a:bodyPr>
          <a:lstStyle/>
          <a:p>
            <a:pPr>
              <a:spcBef>
                <a:spcPct val="50000"/>
              </a:spcBef>
              <a:defRPr/>
            </a:pPr>
            <a:r>
              <a:rPr lang="en-US" b="1" dirty="0">
                <a:solidFill>
                  <a:srgbClr val="000000"/>
                </a:solidFill>
                <a:effectLst>
                  <a:outerShdw blurRad="38100" dist="38100" dir="2700000" algn="tl">
                    <a:srgbClr val="C0C0C0"/>
                  </a:outerShdw>
                </a:effectLst>
              </a:rPr>
              <a:t>Ecosystems</a:t>
            </a:r>
            <a:endParaRPr lang="en-GB" b="1" dirty="0">
              <a:solidFill>
                <a:srgbClr val="000000"/>
              </a:solidFill>
              <a:effectLst>
                <a:outerShdw blurRad="38100" dist="38100" dir="2700000" algn="tl">
                  <a:srgbClr val="C0C0C0"/>
                </a:outerShdw>
              </a:effectLst>
            </a:endParaRPr>
          </a:p>
        </p:txBody>
      </p:sp>
      <p:sp>
        <p:nvSpPr>
          <p:cNvPr id="578650" name="Text Box 90"/>
          <p:cNvSpPr txBox="1">
            <a:spLocks noChangeArrowheads="1"/>
          </p:cNvSpPr>
          <p:nvPr/>
        </p:nvSpPr>
        <p:spPr bwMode="auto">
          <a:xfrm>
            <a:off x="304512" y="5527302"/>
            <a:ext cx="2362488" cy="924485"/>
          </a:xfrm>
          <a:prstGeom prst="rect">
            <a:avLst/>
          </a:prstGeom>
          <a:noFill/>
          <a:ln w="9525">
            <a:noFill/>
            <a:miter lim="800000"/>
            <a:headEnd/>
            <a:tailEnd/>
          </a:ln>
          <a:effectLst/>
        </p:spPr>
        <p:txBody>
          <a:bodyPr lIns="91429" tIns="45714" rIns="91429" bIns="45714">
            <a:spAutoFit/>
          </a:bodyPr>
          <a:lstStyle/>
          <a:p>
            <a:pPr>
              <a:spcBef>
                <a:spcPct val="50000"/>
              </a:spcBef>
              <a:defRPr/>
            </a:pPr>
            <a:r>
              <a:rPr lang="en-GB" b="1" dirty="0">
                <a:solidFill>
                  <a:srgbClr val="000000"/>
                </a:solidFill>
                <a:effectLst>
                  <a:outerShdw blurRad="38100" dist="38100" dir="2700000" algn="tl">
                    <a:srgbClr val="C0C0C0"/>
                  </a:outerShdw>
                </a:effectLst>
                <a:cs typeface="Times New Roman" pitchFamily="18" charset="0"/>
              </a:rPr>
              <a:t>Risk of Abrupt and Major Irreversible Changes</a:t>
            </a:r>
            <a:endParaRPr lang="en-GB" b="1" dirty="0">
              <a:solidFill>
                <a:srgbClr val="000000"/>
              </a:solidFill>
              <a:effectLst>
                <a:outerShdw blurRad="38100" dist="38100" dir="2700000" algn="tl">
                  <a:srgbClr val="C0C0C0"/>
                </a:outerShdw>
              </a:effectLst>
            </a:endParaRPr>
          </a:p>
        </p:txBody>
      </p:sp>
      <p:sp>
        <p:nvSpPr>
          <p:cNvPr id="23631" name="Text Box 91"/>
          <p:cNvSpPr txBox="1">
            <a:spLocks noChangeArrowheads="1"/>
          </p:cNvSpPr>
          <p:nvPr/>
        </p:nvSpPr>
        <p:spPr bwMode="auto">
          <a:xfrm>
            <a:off x="1600489" y="670953"/>
            <a:ext cx="6400511" cy="36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solidFill>
                  <a:srgbClr val="000000"/>
                </a:solidFill>
              </a:rPr>
              <a:t>Global temperature change (relative to pre-industrial)</a:t>
            </a:r>
            <a:endParaRPr lang="en-GB" b="1">
              <a:solidFill>
                <a:srgbClr val="000000"/>
              </a:solidFill>
            </a:endParaRPr>
          </a:p>
        </p:txBody>
      </p:sp>
      <p:sp>
        <p:nvSpPr>
          <p:cNvPr id="23632" name="Text Box 92"/>
          <p:cNvSpPr txBox="1">
            <a:spLocks noChangeArrowheads="1"/>
          </p:cNvSpPr>
          <p:nvPr/>
        </p:nvSpPr>
        <p:spPr bwMode="auto">
          <a:xfrm>
            <a:off x="406977" y="928688"/>
            <a:ext cx="710045"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a:solidFill>
                  <a:srgbClr val="000000"/>
                </a:solidFill>
              </a:rPr>
              <a:t>0°C</a:t>
            </a:r>
          </a:p>
        </p:txBody>
      </p:sp>
      <p:sp>
        <p:nvSpPr>
          <p:cNvPr id="23633" name="AutoShape 93"/>
          <p:cNvSpPr>
            <a:spLocks noChangeArrowheads="1"/>
          </p:cNvSpPr>
          <p:nvPr/>
        </p:nvSpPr>
        <p:spPr bwMode="auto">
          <a:xfrm>
            <a:off x="5384512" y="1885389"/>
            <a:ext cx="3352511" cy="61072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2700 h 21600"/>
              <a:gd name="T14" fmla="*/ 17280 w 21600"/>
              <a:gd name="T15" fmla="*/ 18900 h 21600"/>
            </a:gdLst>
            <a:ahLst/>
            <a:cxnLst>
              <a:cxn ang="T8">
                <a:pos x="T0" y="T1"/>
              </a:cxn>
              <a:cxn ang="T9">
                <a:pos x="T2" y="T3"/>
              </a:cxn>
              <a:cxn ang="T10">
                <a:pos x="T4" y="T5"/>
              </a:cxn>
              <a:cxn ang="T11">
                <a:pos x="T6" y="T7"/>
              </a:cxn>
            </a:cxnLst>
            <a:rect l="T12" t="T13" r="T14" b="T15"/>
            <a:pathLst>
              <a:path w="21600" h="21600">
                <a:moveTo>
                  <a:pt x="15840" y="0"/>
                </a:moveTo>
                <a:lnTo>
                  <a:pt x="15840" y="2700"/>
                </a:lnTo>
                <a:lnTo>
                  <a:pt x="3375" y="2700"/>
                </a:lnTo>
                <a:lnTo>
                  <a:pt x="3375" y="18900"/>
                </a:lnTo>
                <a:lnTo>
                  <a:pt x="15840" y="18900"/>
                </a:lnTo>
                <a:lnTo>
                  <a:pt x="15840" y="21600"/>
                </a:lnTo>
                <a:lnTo>
                  <a:pt x="21600" y="10800"/>
                </a:lnTo>
                <a:close/>
              </a:path>
              <a:path w="21600" h="21600">
                <a:moveTo>
                  <a:pt x="1350" y="2700"/>
                </a:moveTo>
                <a:lnTo>
                  <a:pt x="1350" y="18900"/>
                </a:lnTo>
                <a:lnTo>
                  <a:pt x="2700" y="18900"/>
                </a:lnTo>
                <a:lnTo>
                  <a:pt x="2700" y="2700"/>
                </a:lnTo>
                <a:close/>
              </a:path>
              <a:path w="21600" h="21600">
                <a:moveTo>
                  <a:pt x="0" y="2700"/>
                </a:moveTo>
                <a:lnTo>
                  <a:pt x="0" y="18900"/>
                </a:lnTo>
                <a:lnTo>
                  <a:pt x="675" y="18900"/>
                </a:lnTo>
                <a:lnTo>
                  <a:pt x="675" y="2700"/>
                </a:lnTo>
                <a:close/>
              </a:path>
            </a:pathLst>
          </a:custGeom>
          <a:gradFill rotWithShape="0">
            <a:gsLst>
              <a:gs pos="0">
                <a:srgbClr val="FFFF66"/>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p>
        </p:txBody>
      </p:sp>
      <p:sp>
        <p:nvSpPr>
          <p:cNvPr id="23634" name="Rectangle 94"/>
          <p:cNvSpPr>
            <a:spLocks noChangeArrowheads="1"/>
          </p:cNvSpPr>
          <p:nvPr/>
        </p:nvSpPr>
        <p:spPr bwMode="auto">
          <a:xfrm>
            <a:off x="5943023" y="1895195"/>
            <a:ext cx="2286000" cy="9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r>
              <a:rPr lang="en-GB" i="1">
                <a:solidFill>
                  <a:srgbClr val="000000"/>
                </a:solidFill>
              </a:rPr>
              <a:t>Falling yields in many developed regions</a:t>
            </a:r>
          </a:p>
        </p:txBody>
      </p:sp>
      <p:sp>
        <p:nvSpPr>
          <p:cNvPr id="23635" name="AutoShape 95"/>
          <p:cNvSpPr>
            <a:spLocks noChangeArrowheads="1"/>
          </p:cNvSpPr>
          <p:nvPr/>
        </p:nvSpPr>
        <p:spPr bwMode="auto">
          <a:xfrm>
            <a:off x="3251490" y="2514321"/>
            <a:ext cx="3251488" cy="106736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1929 h 21600"/>
              <a:gd name="T14" fmla="*/ 17086 w 21600"/>
              <a:gd name="T15" fmla="*/ 19671 h 21600"/>
            </a:gdLst>
            <a:ahLst/>
            <a:cxnLst>
              <a:cxn ang="T8">
                <a:pos x="T0" y="T1"/>
              </a:cxn>
              <a:cxn ang="T9">
                <a:pos x="T2" y="T3"/>
              </a:cxn>
              <a:cxn ang="T10">
                <a:pos x="T4" y="T5"/>
              </a:cxn>
              <a:cxn ang="T11">
                <a:pos x="T6" y="T7"/>
              </a:cxn>
            </a:cxnLst>
            <a:rect l="T12" t="T13" r="T14" b="T15"/>
            <a:pathLst>
              <a:path w="21600" h="21600">
                <a:moveTo>
                  <a:pt x="16105" y="0"/>
                </a:moveTo>
                <a:lnTo>
                  <a:pt x="16105" y="1929"/>
                </a:lnTo>
                <a:lnTo>
                  <a:pt x="3375" y="1929"/>
                </a:lnTo>
                <a:lnTo>
                  <a:pt x="3375" y="19671"/>
                </a:lnTo>
                <a:lnTo>
                  <a:pt x="16105" y="19671"/>
                </a:lnTo>
                <a:lnTo>
                  <a:pt x="16105" y="21600"/>
                </a:lnTo>
                <a:lnTo>
                  <a:pt x="21600" y="10800"/>
                </a:lnTo>
                <a:close/>
              </a:path>
              <a:path w="21600" h="21600">
                <a:moveTo>
                  <a:pt x="1350" y="1929"/>
                </a:moveTo>
                <a:lnTo>
                  <a:pt x="1350" y="19671"/>
                </a:lnTo>
                <a:lnTo>
                  <a:pt x="2700" y="19671"/>
                </a:lnTo>
                <a:lnTo>
                  <a:pt x="2700" y="1929"/>
                </a:lnTo>
                <a:close/>
              </a:path>
              <a:path w="21600" h="21600">
                <a:moveTo>
                  <a:pt x="0" y="1929"/>
                </a:moveTo>
                <a:lnTo>
                  <a:pt x="0" y="19671"/>
                </a:lnTo>
                <a:lnTo>
                  <a:pt x="675" y="19671"/>
                </a:lnTo>
                <a:lnTo>
                  <a:pt x="675" y="1929"/>
                </a:lnTo>
                <a:close/>
              </a:path>
            </a:pathLst>
          </a:custGeom>
          <a:gradFill rotWithShape="0">
            <a:gsLst>
              <a:gs pos="0">
                <a:srgbClr val="FFFF66"/>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p>
        </p:txBody>
      </p:sp>
      <p:sp>
        <p:nvSpPr>
          <p:cNvPr id="23636" name="AutoShape 96"/>
          <p:cNvSpPr>
            <a:spLocks noChangeArrowheads="1"/>
          </p:cNvSpPr>
          <p:nvPr/>
        </p:nvSpPr>
        <p:spPr bwMode="auto">
          <a:xfrm>
            <a:off x="2438977" y="3885640"/>
            <a:ext cx="5993535" cy="79141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3411 h 21600"/>
              <a:gd name="T14" fmla="*/ 17874 w 21600"/>
              <a:gd name="T15" fmla="*/ 18189 h 21600"/>
            </a:gdLst>
            <a:ahLst/>
            <a:cxnLst>
              <a:cxn ang="T8">
                <a:pos x="T0" y="T1"/>
              </a:cxn>
              <a:cxn ang="T9">
                <a:pos x="T2" y="T3"/>
              </a:cxn>
              <a:cxn ang="T10">
                <a:pos x="T4" y="T5"/>
              </a:cxn>
              <a:cxn ang="T11">
                <a:pos x="T6" y="T7"/>
              </a:cxn>
            </a:cxnLst>
            <a:rect l="T12" t="T13" r="T14" b="T15"/>
            <a:pathLst>
              <a:path w="21600" h="21600">
                <a:moveTo>
                  <a:pt x="16154" y="0"/>
                </a:moveTo>
                <a:lnTo>
                  <a:pt x="16154" y="3411"/>
                </a:lnTo>
                <a:lnTo>
                  <a:pt x="3375" y="3411"/>
                </a:lnTo>
                <a:lnTo>
                  <a:pt x="3375" y="18189"/>
                </a:lnTo>
                <a:lnTo>
                  <a:pt x="16154" y="18189"/>
                </a:lnTo>
                <a:lnTo>
                  <a:pt x="16154" y="21600"/>
                </a:lnTo>
                <a:lnTo>
                  <a:pt x="21600" y="10800"/>
                </a:lnTo>
                <a:close/>
              </a:path>
              <a:path w="21600" h="21600">
                <a:moveTo>
                  <a:pt x="1350" y="3411"/>
                </a:moveTo>
                <a:lnTo>
                  <a:pt x="1350" y="18189"/>
                </a:lnTo>
                <a:lnTo>
                  <a:pt x="2700" y="18189"/>
                </a:lnTo>
                <a:lnTo>
                  <a:pt x="2700" y="3411"/>
                </a:lnTo>
                <a:close/>
              </a:path>
              <a:path w="21600" h="21600">
                <a:moveTo>
                  <a:pt x="0" y="3411"/>
                </a:moveTo>
                <a:lnTo>
                  <a:pt x="0" y="18189"/>
                </a:lnTo>
                <a:lnTo>
                  <a:pt x="675" y="18189"/>
                </a:lnTo>
                <a:lnTo>
                  <a:pt x="675" y="3411"/>
                </a:lnTo>
                <a:close/>
              </a:path>
            </a:pathLst>
          </a:custGeom>
          <a:gradFill rotWithShape="0">
            <a:gsLst>
              <a:gs pos="0">
                <a:srgbClr val="FFFF66"/>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p>
        </p:txBody>
      </p:sp>
      <p:sp>
        <p:nvSpPr>
          <p:cNvPr id="23637" name="Text Box 97"/>
          <p:cNvSpPr txBox="1">
            <a:spLocks noChangeArrowheads="1"/>
          </p:cNvSpPr>
          <p:nvPr/>
        </p:nvSpPr>
        <p:spPr bwMode="auto">
          <a:xfrm>
            <a:off x="3352512" y="4115361"/>
            <a:ext cx="4553238"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i="1">
                <a:solidFill>
                  <a:srgbClr val="000000"/>
                </a:solidFill>
              </a:rPr>
              <a:t>Rising number of species face extinction</a:t>
            </a:r>
            <a:endParaRPr lang="en-GB" i="1">
              <a:solidFill>
                <a:srgbClr val="000000"/>
              </a:solidFill>
            </a:endParaRPr>
          </a:p>
        </p:txBody>
      </p:sp>
      <p:sp>
        <p:nvSpPr>
          <p:cNvPr id="23638" name="Text Box 98"/>
          <p:cNvSpPr txBox="1">
            <a:spLocks noChangeArrowheads="1"/>
          </p:cNvSpPr>
          <p:nvPr/>
        </p:nvSpPr>
        <p:spPr bwMode="auto">
          <a:xfrm>
            <a:off x="3799898" y="5710799"/>
            <a:ext cx="4572000" cy="9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i="1">
                <a:solidFill>
                  <a:srgbClr val="000000"/>
                </a:solidFill>
              </a:rPr>
              <a:t>Increasing risk of dangerous feedbacks and abrupt, large-scale shifts in the climate system</a:t>
            </a:r>
            <a:endParaRPr lang="en-GB" i="1">
              <a:solidFill>
                <a:srgbClr val="000000"/>
              </a:solidFill>
            </a:endParaRPr>
          </a:p>
        </p:txBody>
      </p:sp>
      <p:sp>
        <p:nvSpPr>
          <p:cNvPr id="23639" name="Rectangle 99"/>
          <p:cNvSpPr>
            <a:spLocks noChangeArrowheads="1"/>
          </p:cNvSpPr>
          <p:nvPr/>
        </p:nvSpPr>
        <p:spPr bwMode="auto">
          <a:xfrm>
            <a:off x="3410239" y="2591360"/>
            <a:ext cx="3048000" cy="73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eaLnBrk="0" hangingPunct="0"/>
            <a:r>
              <a:rPr lang="en-GB" sz="1400" i="1">
                <a:solidFill>
                  <a:srgbClr val="000000"/>
                </a:solidFill>
              </a:rPr>
              <a:t>Significant decreases in water availability in many areas, including Mediterranean and Southern Africa</a:t>
            </a:r>
          </a:p>
        </p:txBody>
      </p:sp>
      <p:sp>
        <p:nvSpPr>
          <p:cNvPr id="23640" name="AutoShape 100"/>
          <p:cNvSpPr>
            <a:spLocks noChangeArrowheads="1"/>
          </p:cNvSpPr>
          <p:nvPr/>
        </p:nvSpPr>
        <p:spPr bwMode="auto">
          <a:xfrm>
            <a:off x="1295977" y="2638985"/>
            <a:ext cx="2159000" cy="106596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1896 h 21600"/>
              <a:gd name="T14" fmla="*/ 16340 w 21600"/>
              <a:gd name="T15" fmla="*/ 19704 h 21600"/>
            </a:gdLst>
            <a:ahLst/>
            <a:cxnLst>
              <a:cxn ang="T8">
                <a:pos x="T0" y="T1"/>
              </a:cxn>
              <a:cxn ang="T9">
                <a:pos x="T2" y="T3"/>
              </a:cxn>
              <a:cxn ang="T10">
                <a:pos x="T4" y="T5"/>
              </a:cxn>
              <a:cxn ang="T11">
                <a:pos x="T6" y="T7"/>
              </a:cxn>
            </a:cxnLst>
            <a:rect l="T12" t="T13" r="T14" b="T15"/>
            <a:pathLst>
              <a:path w="21600" h="21600">
                <a:moveTo>
                  <a:pt x="15220" y="0"/>
                </a:moveTo>
                <a:lnTo>
                  <a:pt x="15220" y="1896"/>
                </a:lnTo>
                <a:lnTo>
                  <a:pt x="3375" y="1896"/>
                </a:lnTo>
                <a:lnTo>
                  <a:pt x="3375" y="19704"/>
                </a:lnTo>
                <a:lnTo>
                  <a:pt x="15220" y="19704"/>
                </a:lnTo>
                <a:lnTo>
                  <a:pt x="15220" y="21600"/>
                </a:lnTo>
                <a:lnTo>
                  <a:pt x="21600" y="10800"/>
                </a:lnTo>
                <a:close/>
              </a:path>
              <a:path w="21600" h="21600">
                <a:moveTo>
                  <a:pt x="1350" y="1896"/>
                </a:moveTo>
                <a:lnTo>
                  <a:pt x="1350" y="19704"/>
                </a:lnTo>
                <a:lnTo>
                  <a:pt x="2700" y="19704"/>
                </a:lnTo>
                <a:lnTo>
                  <a:pt x="2700" y="1896"/>
                </a:lnTo>
                <a:close/>
              </a:path>
              <a:path w="21600" h="21600">
                <a:moveTo>
                  <a:pt x="0" y="1896"/>
                </a:moveTo>
                <a:lnTo>
                  <a:pt x="0" y="19704"/>
                </a:lnTo>
                <a:lnTo>
                  <a:pt x="675" y="19704"/>
                </a:lnTo>
                <a:lnTo>
                  <a:pt x="675" y="1896"/>
                </a:lnTo>
                <a:close/>
              </a:path>
            </a:pathLst>
          </a:custGeom>
          <a:gradFill rotWithShape="0">
            <a:gsLst>
              <a:gs pos="0">
                <a:srgbClr val="FFFF66"/>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p>
        </p:txBody>
      </p:sp>
      <p:sp>
        <p:nvSpPr>
          <p:cNvPr id="23641" name="Rectangle 101"/>
          <p:cNvSpPr>
            <a:spLocks noChangeArrowheads="1"/>
          </p:cNvSpPr>
          <p:nvPr/>
        </p:nvSpPr>
        <p:spPr bwMode="auto">
          <a:xfrm>
            <a:off x="1295978" y="2714625"/>
            <a:ext cx="2133023"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r>
              <a:rPr lang="en-GB" sz="1400" i="1">
                <a:solidFill>
                  <a:srgbClr val="000000"/>
                </a:solidFill>
              </a:rPr>
              <a:t>Small mountain glaciers disappear  – water supplies threatened in several areas</a:t>
            </a:r>
          </a:p>
        </p:txBody>
      </p:sp>
      <p:sp>
        <p:nvSpPr>
          <p:cNvPr id="23642" name="AutoShape 102"/>
          <p:cNvSpPr>
            <a:spLocks noChangeArrowheads="1"/>
          </p:cNvSpPr>
          <p:nvPr/>
        </p:nvSpPr>
        <p:spPr bwMode="auto">
          <a:xfrm>
            <a:off x="1016000" y="4038321"/>
            <a:ext cx="2235489" cy="68636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2025 h 21600"/>
              <a:gd name="T14" fmla="*/ 16384 w 21600"/>
              <a:gd name="T15" fmla="*/ 19575 h 21600"/>
            </a:gdLst>
            <a:ahLst/>
            <a:cxnLst>
              <a:cxn ang="T8">
                <a:pos x="T0" y="T1"/>
              </a:cxn>
              <a:cxn ang="T9">
                <a:pos x="T2" y="T3"/>
              </a:cxn>
              <a:cxn ang="T10">
                <a:pos x="T4" y="T5"/>
              </a:cxn>
              <a:cxn ang="T11">
                <a:pos x="T6" y="T7"/>
              </a:cxn>
            </a:cxnLst>
            <a:rect l="T12" t="T13" r="T14" b="T15"/>
            <a:pathLst>
              <a:path w="21600" h="21600">
                <a:moveTo>
                  <a:pt x="15180" y="0"/>
                </a:moveTo>
                <a:lnTo>
                  <a:pt x="15180" y="2025"/>
                </a:lnTo>
                <a:lnTo>
                  <a:pt x="3375" y="2025"/>
                </a:lnTo>
                <a:lnTo>
                  <a:pt x="3375" y="19575"/>
                </a:lnTo>
                <a:lnTo>
                  <a:pt x="15180" y="19575"/>
                </a:lnTo>
                <a:lnTo>
                  <a:pt x="15180" y="21600"/>
                </a:lnTo>
                <a:lnTo>
                  <a:pt x="21600" y="10800"/>
                </a:lnTo>
                <a:close/>
              </a:path>
              <a:path w="21600" h="21600">
                <a:moveTo>
                  <a:pt x="1350" y="2025"/>
                </a:moveTo>
                <a:lnTo>
                  <a:pt x="1350" y="19575"/>
                </a:lnTo>
                <a:lnTo>
                  <a:pt x="2700" y="19575"/>
                </a:lnTo>
                <a:lnTo>
                  <a:pt x="2700" y="2025"/>
                </a:lnTo>
                <a:close/>
              </a:path>
              <a:path w="21600" h="21600">
                <a:moveTo>
                  <a:pt x="0" y="2025"/>
                </a:moveTo>
                <a:lnTo>
                  <a:pt x="0" y="19575"/>
                </a:lnTo>
                <a:lnTo>
                  <a:pt x="675" y="19575"/>
                </a:lnTo>
                <a:lnTo>
                  <a:pt x="675" y="2025"/>
                </a:lnTo>
                <a:close/>
              </a:path>
            </a:pathLst>
          </a:custGeom>
          <a:gradFill rotWithShape="0">
            <a:gsLst>
              <a:gs pos="0">
                <a:srgbClr val="FFFF66"/>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p>
        </p:txBody>
      </p:sp>
      <p:sp>
        <p:nvSpPr>
          <p:cNvPr id="23643" name="Rectangle 103"/>
          <p:cNvSpPr>
            <a:spLocks noChangeArrowheads="1"/>
          </p:cNvSpPr>
          <p:nvPr/>
        </p:nvSpPr>
        <p:spPr bwMode="auto">
          <a:xfrm>
            <a:off x="1219489" y="4095750"/>
            <a:ext cx="1929534" cy="9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r>
              <a:rPr lang="en-GB" i="1">
                <a:solidFill>
                  <a:srgbClr val="000000"/>
                </a:solidFill>
              </a:rPr>
              <a:t>Extensive Damage to Coral Reefs</a:t>
            </a:r>
          </a:p>
        </p:txBody>
      </p:sp>
      <p:sp>
        <p:nvSpPr>
          <p:cNvPr id="578664" name="Text Box 104"/>
          <p:cNvSpPr txBox="1">
            <a:spLocks noChangeArrowheads="1"/>
          </p:cNvSpPr>
          <p:nvPr/>
        </p:nvSpPr>
        <p:spPr bwMode="auto">
          <a:xfrm>
            <a:off x="304512" y="4693865"/>
            <a:ext cx="2286000" cy="647140"/>
          </a:xfrm>
          <a:prstGeom prst="rect">
            <a:avLst/>
          </a:prstGeom>
          <a:noFill/>
          <a:ln w="9525">
            <a:noFill/>
            <a:miter lim="800000"/>
            <a:headEnd/>
            <a:tailEnd/>
          </a:ln>
          <a:effectLst/>
        </p:spPr>
        <p:txBody>
          <a:bodyPr lIns="91429" tIns="45714" rIns="91429" bIns="45714">
            <a:spAutoFit/>
          </a:bodyPr>
          <a:lstStyle/>
          <a:p>
            <a:pPr>
              <a:spcBef>
                <a:spcPct val="50000"/>
              </a:spcBef>
              <a:defRPr/>
            </a:pPr>
            <a:r>
              <a:rPr lang="en-GB" b="1" dirty="0">
                <a:solidFill>
                  <a:srgbClr val="000000"/>
                </a:solidFill>
                <a:effectLst>
                  <a:outerShdw blurRad="38100" dist="38100" dir="2700000" algn="tl">
                    <a:srgbClr val="C0C0C0"/>
                  </a:outerShdw>
                </a:effectLst>
                <a:cs typeface="Times New Roman" pitchFamily="18" charset="0"/>
              </a:rPr>
              <a:t>Extreme Weather Events</a:t>
            </a:r>
            <a:endParaRPr lang="en-GB" b="1" dirty="0">
              <a:solidFill>
                <a:srgbClr val="000000"/>
              </a:solidFill>
              <a:effectLst>
                <a:outerShdw blurRad="38100" dist="38100" dir="2700000" algn="tl">
                  <a:srgbClr val="C0C0C0"/>
                </a:outerShdw>
              </a:effectLst>
            </a:endParaRPr>
          </a:p>
        </p:txBody>
      </p:sp>
      <p:sp>
        <p:nvSpPr>
          <p:cNvPr id="23645" name="AutoShape 105"/>
          <p:cNvSpPr>
            <a:spLocks noChangeArrowheads="1"/>
          </p:cNvSpPr>
          <p:nvPr/>
        </p:nvSpPr>
        <p:spPr bwMode="auto">
          <a:xfrm>
            <a:off x="1930978" y="4800321"/>
            <a:ext cx="6908512" cy="609319"/>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2200 h 21600"/>
              <a:gd name="T14" fmla="*/ 17263 w 21600"/>
              <a:gd name="T15" fmla="*/ 19400 h 21600"/>
            </a:gdLst>
            <a:ahLst/>
            <a:cxnLst>
              <a:cxn ang="T8">
                <a:pos x="T0" y="T1"/>
              </a:cxn>
              <a:cxn ang="T9">
                <a:pos x="T2" y="T3"/>
              </a:cxn>
              <a:cxn ang="T10">
                <a:pos x="T4" y="T5"/>
              </a:cxn>
              <a:cxn ang="T11">
                <a:pos x="T6" y="T7"/>
              </a:cxn>
            </a:cxnLst>
            <a:rect l="T12" t="T13" r="T14" b="T15"/>
            <a:pathLst>
              <a:path w="21600" h="21600">
                <a:moveTo>
                  <a:pt x="16154" y="0"/>
                </a:moveTo>
                <a:lnTo>
                  <a:pt x="16154" y="2200"/>
                </a:lnTo>
                <a:lnTo>
                  <a:pt x="3375" y="2200"/>
                </a:lnTo>
                <a:lnTo>
                  <a:pt x="3375" y="19400"/>
                </a:lnTo>
                <a:lnTo>
                  <a:pt x="16154" y="19400"/>
                </a:lnTo>
                <a:lnTo>
                  <a:pt x="16154" y="21600"/>
                </a:lnTo>
                <a:lnTo>
                  <a:pt x="21600" y="10800"/>
                </a:lnTo>
                <a:close/>
              </a:path>
              <a:path w="21600" h="21600">
                <a:moveTo>
                  <a:pt x="1350" y="2200"/>
                </a:moveTo>
                <a:lnTo>
                  <a:pt x="1350" y="19400"/>
                </a:lnTo>
                <a:lnTo>
                  <a:pt x="2700" y="19400"/>
                </a:lnTo>
                <a:lnTo>
                  <a:pt x="2700" y="2200"/>
                </a:lnTo>
                <a:close/>
              </a:path>
              <a:path w="21600" h="21600">
                <a:moveTo>
                  <a:pt x="0" y="2200"/>
                </a:moveTo>
                <a:lnTo>
                  <a:pt x="0" y="19400"/>
                </a:lnTo>
                <a:lnTo>
                  <a:pt x="675" y="19400"/>
                </a:lnTo>
                <a:lnTo>
                  <a:pt x="675" y="2200"/>
                </a:lnTo>
                <a:close/>
              </a:path>
            </a:pathLst>
          </a:custGeom>
          <a:gradFill rotWithShape="0">
            <a:gsLst>
              <a:gs pos="0">
                <a:srgbClr val="FFFF66"/>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p>
        </p:txBody>
      </p:sp>
      <p:sp>
        <p:nvSpPr>
          <p:cNvPr id="23646" name="Rectangle 106"/>
          <p:cNvSpPr>
            <a:spLocks noChangeArrowheads="1"/>
          </p:cNvSpPr>
          <p:nvPr/>
        </p:nvSpPr>
        <p:spPr bwMode="auto">
          <a:xfrm>
            <a:off x="1828512" y="4951600"/>
            <a:ext cx="7010977" cy="64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a:spcBef>
                <a:spcPct val="50000"/>
              </a:spcBef>
            </a:pPr>
            <a:r>
              <a:rPr lang="en-GB" i="1">
                <a:solidFill>
                  <a:srgbClr val="000000"/>
                </a:solidFill>
              </a:rPr>
              <a:t>Rising intensity of storms, forest fires, droughts, flooding and heat waves</a:t>
            </a:r>
          </a:p>
        </p:txBody>
      </p:sp>
      <p:sp>
        <p:nvSpPr>
          <p:cNvPr id="23647" name="AutoShape 107"/>
          <p:cNvSpPr>
            <a:spLocks noChangeArrowheads="1"/>
          </p:cNvSpPr>
          <p:nvPr/>
        </p:nvSpPr>
        <p:spPr bwMode="auto">
          <a:xfrm>
            <a:off x="1219489" y="1905001"/>
            <a:ext cx="3352511" cy="60932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2700 h 21600"/>
              <a:gd name="T14" fmla="*/ 17280 w 21600"/>
              <a:gd name="T15" fmla="*/ 18900 h 21600"/>
            </a:gdLst>
            <a:ahLst/>
            <a:cxnLst>
              <a:cxn ang="T8">
                <a:pos x="T0" y="T1"/>
              </a:cxn>
              <a:cxn ang="T9">
                <a:pos x="T2" y="T3"/>
              </a:cxn>
              <a:cxn ang="T10">
                <a:pos x="T4" y="T5"/>
              </a:cxn>
              <a:cxn ang="T11">
                <a:pos x="T6" y="T7"/>
              </a:cxn>
            </a:cxnLst>
            <a:rect l="T12" t="T13" r="T14" b="T15"/>
            <a:pathLst>
              <a:path w="21600" h="21600">
                <a:moveTo>
                  <a:pt x="15840" y="0"/>
                </a:moveTo>
                <a:lnTo>
                  <a:pt x="15840" y="2700"/>
                </a:lnTo>
                <a:lnTo>
                  <a:pt x="3375" y="2700"/>
                </a:lnTo>
                <a:lnTo>
                  <a:pt x="3375" y="18900"/>
                </a:lnTo>
                <a:lnTo>
                  <a:pt x="15840" y="18900"/>
                </a:lnTo>
                <a:lnTo>
                  <a:pt x="15840" y="21600"/>
                </a:lnTo>
                <a:lnTo>
                  <a:pt x="21600" y="10800"/>
                </a:lnTo>
                <a:close/>
              </a:path>
              <a:path w="21600" h="21600">
                <a:moveTo>
                  <a:pt x="1350" y="2700"/>
                </a:moveTo>
                <a:lnTo>
                  <a:pt x="1350" y="18900"/>
                </a:lnTo>
                <a:lnTo>
                  <a:pt x="2700" y="18900"/>
                </a:lnTo>
                <a:lnTo>
                  <a:pt x="2700" y="2700"/>
                </a:lnTo>
                <a:close/>
              </a:path>
              <a:path w="21600" h="21600">
                <a:moveTo>
                  <a:pt x="0" y="2700"/>
                </a:moveTo>
                <a:lnTo>
                  <a:pt x="0" y="18900"/>
                </a:lnTo>
                <a:lnTo>
                  <a:pt x="675" y="18900"/>
                </a:lnTo>
                <a:lnTo>
                  <a:pt x="675" y="2700"/>
                </a:lnTo>
                <a:close/>
              </a:path>
            </a:pathLst>
          </a:custGeom>
          <a:gradFill rotWithShape="0">
            <a:gsLst>
              <a:gs pos="0">
                <a:srgbClr val="FFFF66"/>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p>
        </p:txBody>
      </p:sp>
      <p:sp>
        <p:nvSpPr>
          <p:cNvPr id="23648" name="Rectangle 108"/>
          <p:cNvSpPr>
            <a:spLocks noChangeArrowheads="1"/>
          </p:cNvSpPr>
          <p:nvPr/>
        </p:nvSpPr>
        <p:spPr bwMode="auto">
          <a:xfrm>
            <a:off x="1536989" y="1914805"/>
            <a:ext cx="2667000" cy="9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r>
              <a:rPr lang="en-GB" i="1">
                <a:solidFill>
                  <a:srgbClr val="000000"/>
                </a:solidFill>
              </a:rPr>
              <a:t>Possible rising yields in some high latitude regions</a:t>
            </a:r>
          </a:p>
        </p:txBody>
      </p:sp>
    </p:spTree>
    <p:extLst>
      <p:ext uri="{BB962C8B-B14F-4D97-AF65-F5344CB8AC3E}">
        <p14:creationId xmlns:p14="http://schemas.microsoft.com/office/powerpoint/2010/main" val="28138499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Development Goals</a:t>
            </a:r>
            <a:endParaRPr lang="en-US" dirty="0"/>
          </a:p>
        </p:txBody>
      </p:sp>
      <p:sp>
        <p:nvSpPr>
          <p:cNvPr id="3" name="Content Placeholder 2"/>
          <p:cNvSpPr>
            <a:spLocks noGrp="1"/>
          </p:cNvSpPr>
          <p:nvPr>
            <p:ph idx="1"/>
          </p:nvPr>
        </p:nvSpPr>
        <p:spPr/>
        <p:txBody>
          <a:bodyPr/>
          <a:lstStyle/>
          <a:p>
            <a:r>
              <a:rPr lang="en-US" dirty="0" smtClean="0"/>
              <a:t>Building on MDGs but significant emphasis on sustainability (11 of 17)</a:t>
            </a:r>
          </a:p>
          <a:p>
            <a:r>
              <a:rPr lang="en-US" dirty="0" smtClean="0"/>
              <a:t>Increased ambition on poverty reduction (</a:t>
            </a:r>
            <a:r>
              <a:rPr lang="en-US" i="1" dirty="0" smtClean="0"/>
              <a:t>ending poverty everywhere, lifelong learning, health for all ages </a:t>
            </a:r>
            <a:r>
              <a:rPr lang="en-US" dirty="0" smtClean="0"/>
              <a:t>etc.)</a:t>
            </a:r>
          </a:p>
          <a:p>
            <a:r>
              <a:rPr lang="en-US" dirty="0" smtClean="0"/>
              <a:t>Take urgent action to combat climate change and its impacts (goal 13)</a:t>
            </a:r>
            <a:endParaRPr lang="en-US" dirty="0"/>
          </a:p>
        </p:txBody>
      </p:sp>
    </p:spTree>
    <p:extLst>
      <p:ext uri="{BB962C8B-B14F-4D97-AF65-F5344CB8AC3E}">
        <p14:creationId xmlns:p14="http://schemas.microsoft.com/office/powerpoint/2010/main" val="3920664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Paris Agreement – key elements (1)</a:t>
            </a:r>
            <a:endParaRPr lang="en-US" dirty="0"/>
          </a:p>
        </p:txBody>
      </p:sp>
      <p:sp>
        <p:nvSpPr>
          <p:cNvPr id="3" name="Slide Number Placeholder 2"/>
          <p:cNvSpPr>
            <a:spLocks noGrp="1"/>
          </p:cNvSpPr>
          <p:nvPr>
            <p:ph type="sldNum" sz="quarter" idx="11"/>
          </p:nvPr>
        </p:nvSpPr>
        <p:spPr/>
        <p:txBody>
          <a:bodyPr/>
          <a:lstStyle/>
          <a:p>
            <a:pPr>
              <a:defRPr/>
            </a:pPr>
            <a:fld id="{EF62D93A-3BA0-8848-BFA3-D7046C1B555D}" type="slidenum">
              <a:rPr lang="en-US" smtClean="0"/>
              <a:pPr>
                <a:defRPr/>
              </a:pPr>
              <a:t>8</a:t>
            </a:fld>
            <a:endParaRPr lang="en-US" dirty="0"/>
          </a:p>
        </p:txBody>
      </p:sp>
      <p:sp>
        <p:nvSpPr>
          <p:cNvPr id="4" name="Content Placeholder 3"/>
          <p:cNvSpPr>
            <a:spLocks noGrp="1"/>
          </p:cNvSpPr>
          <p:nvPr>
            <p:ph sz="quarter" idx="12"/>
          </p:nvPr>
        </p:nvSpPr>
        <p:spPr/>
        <p:txBody>
          <a:bodyPr>
            <a:normAutofit lnSpcReduction="10000"/>
          </a:bodyPr>
          <a:lstStyle/>
          <a:p>
            <a:pPr marL="457200" indent="-457200">
              <a:buFont typeface="Wingdings" panose="05000000000000000000" pitchFamily="2" charset="2"/>
              <a:buChar char="§"/>
            </a:pPr>
            <a:r>
              <a:rPr lang="en-US" sz="2400" b="1" dirty="0" smtClean="0">
                <a:latin typeface="Calibri" panose="020F0502020204030204" pitchFamily="34" charset="0"/>
              </a:rPr>
              <a:t>Ambition:</a:t>
            </a:r>
            <a:r>
              <a:rPr lang="en-US" sz="2400" dirty="0" smtClean="0">
                <a:latin typeface="Calibri" panose="020F0502020204030204" pitchFamily="34" charset="0"/>
              </a:rPr>
              <a:t> temperature change “well below 2</a:t>
            </a:r>
            <a:r>
              <a:rPr lang="en-US" sz="2400" baseline="30000" dirty="0" smtClean="0">
                <a:latin typeface="Calibri" panose="020F0502020204030204" pitchFamily="34" charset="0"/>
              </a:rPr>
              <a:t>o</a:t>
            </a:r>
            <a:r>
              <a:rPr lang="en-US" sz="2400" dirty="0" smtClean="0">
                <a:latin typeface="Calibri" panose="020F0502020204030204" pitchFamily="34" charset="0"/>
              </a:rPr>
              <a:t>C” and to “pursue efforts” to limit to 1.5</a:t>
            </a:r>
            <a:r>
              <a:rPr lang="en-US" sz="2400" baseline="30000" dirty="0" smtClean="0">
                <a:latin typeface="Calibri" panose="020F0502020204030204" pitchFamily="34" charset="0"/>
              </a:rPr>
              <a:t>o</a:t>
            </a:r>
            <a:r>
              <a:rPr lang="en-US" sz="2400" dirty="0" smtClean="0">
                <a:latin typeface="Calibri" panose="020F0502020204030204" pitchFamily="34" charset="0"/>
              </a:rPr>
              <a:t>C</a:t>
            </a:r>
          </a:p>
          <a:p>
            <a:pPr marL="819150" lvl="2" indent="-457200"/>
            <a:r>
              <a:rPr lang="en-US" sz="1900" dirty="0" smtClean="0">
                <a:solidFill>
                  <a:schemeClr val="accent2">
                    <a:lumMod val="50000"/>
                  </a:schemeClr>
                </a:solidFill>
                <a:latin typeface="Calibri" panose="020F0502020204030204" pitchFamily="34" charset="0"/>
              </a:rPr>
              <a:t>Commitments to be progressively increased to achieve temperature goal</a:t>
            </a:r>
          </a:p>
          <a:p>
            <a:pPr marL="819150" lvl="2" indent="-457200"/>
            <a:r>
              <a:rPr lang="en-US" sz="1900" dirty="0" smtClean="0">
                <a:solidFill>
                  <a:schemeClr val="accent2">
                    <a:lumMod val="50000"/>
                  </a:schemeClr>
                </a:solidFill>
                <a:latin typeface="Calibri" panose="020F0502020204030204" pitchFamily="34" charset="0"/>
              </a:rPr>
              <a:t>Emissions of each country to peak “as soon as possible”</a:t>
            </a:r>
          </a:p>
          <a:p>
            <a:pPr marL="819150" lvl="2" indent="-457200"/>
            <a:r>
              <a:rPr lang="en-US" sz="1900" dirty="0" smtClean="0">
                <a:solidFill>
                  <a:schemeClr val="accent2">
                    <a:lumMod val="50000"/>
                  </a:schemeClr>
                </a:solidFill>
                <a:latin typeface="Calibri" panose="020F0502020204030204" pitchFamily="34" charset="0"/>
              </a:rPr>
              <a:t>Net zero emission in the “second half of this century”</a:t>
            </a:r>
          </a:p>
          <a:p>
            <a:pPr marL="457200" indent="-457200">
              <a:buFont typeface="Wingdings" panose="05000000000000000000" pitchFamily="2" charset="2"/>
              <a:buChar char="§"/>
            </a:pPr>
            <a:r>
              <a:rPr lang="en-US" sz="2400" b="1" dirty="0" smtClean="0">
                <a:latin typeface="Calibri" panose="020F0502020204030204" pitchFamily="34" charset="0"/>
              </a:rPr>
              <a:t>Differentiation</a:t>
            </a:r>
            <a:r>
              <a:rPr lang="en-US" sz="2400" dirty="0" smtClean="0">
                <a:latin typeface="Calibri" panose="020F0502020204030204" pitchFamily="34" charset="0"/>
              </a:rPr>
              <a:t> between countries blurring: </a:t>
            </a:r>
          </a:p>
          <a:p>
            <a:pPr marL="819150" lvl="2" indent="-457200"/>
            <a:r>
              <a:rPr lang="en-US" sz="2000" dirty="0" smtClean="0">
                <a:solidFill>
                  <a:schemeClr val="accent2">
                    <a:lumMod val="50000"/>
                  </a:schemeClr>
                </a:solidFill>
                <a:latin typeface="Calibri" panose="020F0502020204030204" pitchFamily="34" charset="0"/>
              </a:rPr>
              <a:t>All counties take commitments</a:t>
            </a:r>
          </a:p>
          <a:p>
            <a:pPr marL="819150" lvl="2" indent="-457200"/>
            <a:r>
              <a:rPr lang="en-US" sz="2000" dirty="0" smtClean="0">
                <a:solidFill>
                  <a:schemeClr val="accent2">
                    <a:lumMod val="50000"/>
                  </a:schemeClr>
                </a:solidFill>
                <a:latin typeface="Calibri" panose="020F0502020204030204" pitchFamily="34" charset="0"/>
              </a:rPr>
              <a:t>Evolving from CBDR to </a:t>
            </a:r>
            <a:r>
              <a:rPr lang="en-US" sz="2000" b="1" dirty="0" smtClean="0">
                <a:solidFill>
                  <a:schemeClr val="accent2">
                    <a:lumMod val="50000"/>
                  </a:schemeClr>
                </a:solidFill>
                <a:latin typeface="Calibri" panose="020F0502020204030204" pitchFamily="34" charset="0"/>
              </a:rPr>
              <a:t>self-differentiation</a:t>
            </a:r>
            <a:r>
              <a:rPr lang="en-US" sz="2000" dirty="0" smtClean="0">
                <a:solidFill>
                  <a:schemeClr val="accent2">
                    <a:lumMod val="50000"/>
                  </a:schemeClr>
                </a:solidFill>
                <a:latin typeface="Calibri" panose="020F0502020204030204" pitchFamily="34" charset="0"/>
              </a:rPr>
              <a:t> through Nationally Determined Contributions (NDCs) to climate action</a:t>
            </a:r>
          </a:p>
          <a:p>
            <a:pPr marL="819150" lvl="2" indent="-457200"/>
            <a:r>
              <a:rPr lang="en-US" sz="2000" dirty="0">
                <a:solidFill>
                  <a:schemeClr val="accent2">
                    <a:lumMod val="50000"/>
                  </a:schemeClr>
                </a:solidFill>
                <a:latin typeface="Calibri" panose="020F0502020204030204" pitchFamily="34" charset="0"/>
              </a:rPr>
              <a:t>non-binding character of </a:t>
            </a:r>
            <a:r>
              <a:rPr lang="en-US" sz="2000" dirty="0" smtClean="0">
                <a:solidFill>
                  <a:schemeClr val="accent2">
                    <a:lumMod val="50000"/>
                  </a:schemeClr>
                </a:solidFill>
                <a:latin typeface="Calibri" panose="020F0502020204030204" pitchFamily="34" charset="0"/>
              </a:rPr>
              <a:t>NDCs, </a:t>
            </a:r>
            <a:r>
              <a:rPr lang="en-US" sz="2000" dirty="0">
                <a:solidFill>
                  <a:schemeClr val="accent2">
                    <a:lumMod val="50000"/>
                  </a:schemeClr>
                </a:solidFill>
                <a:latin typeface="Calibri" panose="020F0502020204030204" pitchFamily="34" charset="0"/>
              </a:rPr>
              <a:t>and the reliance on transparency rather than legal enforcement to promote accountability and effectiveness</a:t>
            </a:r>
            <a:endParaRPr lang="en-US" sz="2000" dirty="0" smtClean="0">
              <a:solidFill>
                <a:schemeClr val="accent2">
                  <a:lumMod val="50000"/>
                </a:schemeClr>
              </a:solidFill>
              <a:latin typeface="Calibri" panose="020F0502020204030204" pitchFamily="34" charset="0"/>
            </a:endParaRPr>
          </a:p>
          <a:p>
            <a:pPr marL="819150" lvl="2" indent="-457200"/>
            <a:r>
              <a:rPr lang="en-US" sz="2000" dirty="0" smtClean="0">
                <a:solidFill>
                  <a:schemeClr val="accent2">
                    <a:lumMod val="50000"/>
                  </a:schemeClr>
                </a:solidFill>
                <a:latin typeface="Calibri" panose="020F0502020204030204" pitchFamily="34" charset="0"/>
              </a:rPr>
              <a:t>Initial NDCs are “floors” not the “ceiling”</a:t>
            </a:r>
          </a:p>
        </p:txBody>
      </p:sp>
    </p:spTree>
    <p:extLst>
      <p:ext uri="{BB962C8B-B14F-4D97-AF65-F5344CB8AC3E}">
        <p14:creationId xmlns:p14="http://schemas.microsoft.com/office/powerpoint/2010/main" val="3402260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Paris Agreement – key elements </a:t>
            </a:r>
            <a:r>
              <a:rPr lang="en-US" dirty="0" smtClean="0"/>
              <a:t>(2)</a:t>
            </a:r>
            <a:endParaRPr lang="en-US" dirty="0"/>
          </a:p>
        </p:txBody>
      </p:sp>
      <p:sp>
        <p:nvSpPr>
          <p:cNvPr id="3" name="Slide Number Placeholder 2"/>
          <p:cNvSpPr>
            <a:spLocks noGrp="1"/>
          </p:cNvSpPr>
          <p:nvPr>
            <p:ph type="sldNum" sz="quarter" idx="11"/>
          </p:nvPr>
        </p:nvSpPr>
        <p:spPr/>
        <p:txBody>
          <a:bodyPr/>
          <a:lstStyle/>
          <a:p>
            <a:pPr>
              <a:defRPr/>
            </a:pPr>
            <a:fld id="{EF62D93A-3BA0-8848-BFA3-D7046C1B555D}" type="slidenum">
              <a:rPr lang="en-US" smtClean="0"/>
              <a:pPr>
                <a:defRPr/>
              </a:pPr>
              <a:t>9</a:t>
            </a:fld>
            <a:endParaRPr lang="en-US" dirty="0"/>
          </a:p>
        </p:txBody>
      </p:sp>
      <p:sp>
        <p:nvSpPr>
          <p:cNvPr id="4" name="Content Placeholder 3"/>
          <p:cNvSpPr>
            <a:spLocks noGrp="1"/>
          </p:cNvSpPr>
          <p:nvPr>
            <p:ph sz="quarter" idx="12"/>
          </p:nvPr>
        </p:nvSpPr>
        <p:spPr/>
        <p:txBody>
          <a:bodyPr>
            <a:normAutofit lnSpcReduction="10000"/>
          </a:bodyPr>
          <a:lstStyle/>
          <a:p>
            <a:pPr marL="457200" indent="-457200">
              <a:buFont typeface="Wingdings" panose="05000000000000000000" pitchFamily="2" charset="2"/>
              <a:buChar char="§"/>
            </a:pPr>
            <a:r>
              <a:rPr lang="en-US" sz="2400" dirty="0" smtClean="0">
                <a:latin typeface="Calibri" panose="020F0502020204030204" pitchFamily="34" charset="0"/>
              </a:rPr>
              <a:t>Durable agreement: </a:t>
            </a:r>
          </a:p>
          <a:p>
            <a:pPr marL="819150" lvl="2" indent="-457200"/>
            <a:r>
              <a:rPr lang="en-US" sz="2000" dirty="0" smtClean="0">
                <a:solidFill>
                  <a:schemeClr val="accent2">
                    <a:lumMod val="50000"/>
                  </a:schemeClr>
                </a:solidFill>
                <a:latin typeface="Calibri" panose="020F0502020204030204" pitchFamily="34" charset="0"/>
              </a:rPr>
              <a:t>Agreement does not have an end date like the Kyoto Protocol</a:t>
            </a:r>
          </a:p>
          <a:p>
            <a:pPr marL="819150" lvl="2" indent="-457200"/>
            <a:r>
              <a:rPr lang="en-US" sz="2000" dirty="0" smtClean="0">
                <a:solidFill>
                  <a:schemeClr val="accent2">
                    <a:lumMod val="50000"/>
                  </a:schemeClr>
                </a:solidFill>
                <a:latin typeface="Calibri" panose="020F0502020204030204" pitchFamily="34" charset="0"/>
              </a:rPr>
              <a:t>Unlike the UNFCCC, has a framework for countries based on evolving “national circumstances”</a:t>
            </a:r>
          </a:p>
          <a:p>
            <a:pPr marL="819150" lvl="2" indent="-457200"/>
            <a:r>
              <a:rPr lang="en-US" sz="2000" dirty="0" smtClean="0">
                <a:solidFill>
                  <a:schemeClr val="accent2">
                    <a:lumMod val="50000"/>
                  </a:schemeClr>
                </a:solidFill>
                <a:latin typeface="Calibri" panose="020F0502020204030204" pitchFamily="34" charset="0"/>
              </a:rPr>
              <a:t>Progressively tightening ambition for climate action (mitigation, adaptation and climate finance) every 5 years based on a global stock-take</a:t>
            </a:r>
          </a:p>
          <a:p>
            <a:pPr marL="819150" lvl="2" indent="-457200"/>
            <a:endParaRPr lang="en-US" sz="2000" dirty="0">
              <a:solidFill>
                <a:schemeClr val="accent2">
                  <a:lumMod val="50000"/>
                </a:schemeClr>
              </a:solidFill>
              <a:latin typeface="Calibri" panose="020F0502020204030204" pitchFamily="34" charset="0"/>
            </a:endParaRPr>
          </a:p>
          <a:p>
            <a:pPr marL="457200" indent="-457200">
              <a:buFont typeface="Wingdings" panose="05000000000000000000" pitchFamily="2" charset="2"/>
              <a:buChar char="§"/>
            </a:pPr>
            <a:r>
              <a:rPr lang="en-US" sz="2400" dirty="0">
                <a:latin typeface="Calibri" panose="020F0502020204030204" pitchFamily="34" charset="0"/>
              </a:rPr>
              <a:t>Rule-based structure: </a:t>
            </a:r>
            <a:endParaRPr lang="en-US" sz="2400" dirty="0" smtClean="0">
              <a:latin typeface="Calibri" panose="020F0502020204030204" pitchFamily="34" charset="0"/>
            </a:endParaRPr>
          </a:p>
          <a:p>
            <a:pPr marL="819150" lvl="2" indent="-457200"/>
            <a:r>
              <a:rPr lang="en-US" sz="2000" dirty="0" smtClean="0">
                <a:solidFill>
                  <a:schemeClr val="accent2">
                    <a:lumMod val="50000"/>
                  </a:schemeClr>
                </a:solidFill>
                <a:latin typeface="Calibri" panose="020F0502020204030204" pitchFamily="34" charset="0"/>
              </a:rPr>
              <a:t>a </a:t>
            </a:r>
            <a:r>
              <a:rPr lang="en-US" sz="2000" dirty="0">
                <a:solidFill>
                  <a:schemeClr val="accent2">
                    <a:lumMod val="50000"/>
                  </a:schemeClr>
                </a:solidFill>
                <a:latin typeface="Calibri" panose="020F0502020204030204" pitchFamily="34" charset="0"/>
              </a:rPr>
              <a:t>hybrid architecture, supplementing the bottom-up system of NDCs with internationally-negotiated </a:t>
            </a:r>
            <a:r>
              <a:rPr lang="en-US" sz="2000" dirty="0" smtClean="0">
                <a:solidFill>
                  <a:schemeClr val="accent2">
                    <a:lumMod val="50000"/>
                  </a:schemeClr>
                </a:solidFill>
                <a:latin typeface="Calibri" panose="020F0502020204030204" pitchFamily="34" charset="0"/>
              </a:rPr>
              <a:t>rules</a:t>
            </a:r>
          </a:p>
          <a:p>
            <a:pPr marL="819150" lvl="2" indent="-457200"/>
            <a:r>
              <a:rPr lang="en-US" sz="2000" dirty="0" smtClean="0">
                <a:solidFill>
                  <a:schemeClr val="accent2">
                    <a:lumMod val="50000"/>
                  </a:schemeClr>
                </a:solidFill>
                <a:latin typeface="Calibri" panose="020F0502020204030204" pitchFamily="34" charset="0"/>
              </a:rPr>
              <a:t>introduces </a:t>
            </a:r>
            <a:r>
              <a:rPr lang="en-US" sz="2000" dirty="0">
                <a:solidFill>
                  <a:schemeClr val="accent2">
                    <a:lumMod val="50000"/>
                  </a:schemeClr>
                </a:solidFill>
                <a:latin typeface="Calibri" panose="020F0502020204030204" pitchFamily="34" charset="0"/>
              </a:rPr>
              <a:t>some discipline into the national pledging </a:t>
            </a:r>
            <a:r>
              <a:rPr lang="en-US" sz="2000" dirty="0" smtClean="0">
                <a:solidFill>
                  <a:schemeClr val="accent2">
                    <a:lumMod val="50000"/>
                  </a:schemeClr>
                </a:solidFill>
                <a:latin typeface="Calibri" panose="020F0502020204030204" pitchFamily="34" charset="0"/>
              </a:rPr>
              <a:t>and assessment of progress in implementation process</a:t>
            </a:r>
          </a:p>
          <a:p>
            <a:pPr marL="819150" lvl="2" indent="-457200"/>
            <a:r>
              <a:rPr lang="en-US" sz="2000" dirty="0" smtClean="0">
                <a:solidFill>
                  <a:schemeClr val="accent2">
                    <a:lumMod val="50000"/>
                  </a:schemeClr>
                </a:solidFill>
                <a:latin typeface="Calibri" panose="020F0502020204030204" pitchFamily="34" charset="0"/>
              </a:rPr>
              <a:t>Reporting obligation on progress with NDCs for all countries</a:t>
            </a:r>
            <a:endParaRPr lang="en-US" sz="2000" dirty="0">
              <a:solidFill>
                <a:schemeClr val="accent2">
                  <a:lumMod val="50000"/>
                </a:schemeClr>
              </a:solidFill>
              <a:latin typeface="Calibri" panose="020F0502020204030204" pitchFamily="34" charset="0"/>
            </a:endParaRPr>
          </a:p>
          <a:p>
            <a:endParaRPr lang="en-US" dirty="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val="32606669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6299</TotalTime>
  <Words>1409</Words>
  <Application>Microsoft Office PowerPoint</Application>
  <PresentationFormat>On-screen Show (4:3)</PresentationFormat>
  <Paragraphs>143</Paragraphs>
  <Slides>16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Corbel</vt:lpstr>
      <vt:lpstr>Times New Roman</vt:lpstr>
      <vt:lpstr>Verdana</vt:lpstr>
      <vt:lpstr>Wingdings</vt:lpstr>
      <vt:lpstr>Wingdings 2</vt:lpstr>
      <vt:lpstr>Wingdings 3</vt:lpstr>
      <vt:lpstr>Module</vt:lpstr>
      <vt:lpstr>Understanding Climate Finance in the Context of Achieving SDGs</vt:lpstr>
      <vt:lpstr>Why climate change is important in the context of development?</vt:lpstr>
      <vt:lpstr>Considerable overlap between climate hotspots and poverty hotspots</vt:lpstr>
      <vt:lpstr>Climate change and poverty</vt:lpstr>
      <vt:lpstr>Climate Change—Some Grim Facts</vt:lpstr>
      <vt:lpstr>Projected Impacts of Climate Change</vt:lpstr>
      <vt:lpstr>Sustainable Development Goals</vt:lpstr>
      <vt:lpstr>Paris Agreement – key elements (1)</vt:lpstr>
      <vt:lpstr>Paris Agreement – key elements (2)</vt:lpstr>
      <vt:lpstr>Paris Agreement – key elements (3)</vt:lpstr>
      <vt:lpstr>How to reconcile climate finance with SGD finance?</vt:lpstr>
      <vt:lpstr>How to reconcile climate finance with SGD finance?</vt:lpstr>
      <vt:lpstr>How to reconcile climate finance with SGD finance?</vt:lpstr>
      <vt:lpstr>Climate finance in Mitigation</vt:lpstr>
      <vt:lpstr>Conclusion</vt:lpstr>
      <vt:lpstr>PowerPoint Presentation</vt:lpstr>
    </vt:vector>
  </TitlesOfParts>
  <Company>ICTSD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Transfer</dc:title>
  <dc:creator>Administrator</dc:creator>
  <cp:lastModifiedBy>Muthukumara S. Mani</cp:lastModifiedBy>
  <cp:revision>206</cp:revision>
  <dcterms:created xsi:type="dcterms:W3CDTF">2009-09-14T06:23:02Z</dcterms:created>
  <dcterms:modified xsi:type="dcterms:W3CDTF">2016-04-12T22:54:44Z</dcterms:modified>
</cp:coreProperties>
</file>